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Monda" panose="020B0604020202020204" charset="0"/>
      <p:regular r:id="rId20"/>
    </p:embeddedFont>
    <p:embeddedFont>
      <p:font typeface="Monda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7" d="100"/>
          <a:sy n="37" d="100"/>
        </p:scale>
        <p:origin x="1060"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hyperlink" Target="https://www.kaggle.com/datasets/amitabhajoy/bengaluru-house-price-data" TargetMode="Externa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14790631" y="-3420266"/>
            <a:ext cx="5568589" cy="7775011"/>
          </a:xfrm>
          <a:custGeom>
            <a:avLst/>
            <a:gdLst/>
            <a:ahLst/>
            <a:cxnLst/>
            <a:rect l="l" t="t" r="r" b="b"/>
            <a:pathLst>
              <a:path w="5568589" h="7775011">
                <a:moveTo>
                  <a:pt x="0" y="0"/>
                </a:moveTo>
                <a:lnTo>
                  <a:pt x="5568589" y="0"/>
                </a:lnTo>
                <a:lnTo>
                  <a:pt x="5568589" y="7775011"/>
                </a:lnTo>
                <a:lnTo>
                  <a:pt x="0" y="77750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46086" y="6399494"/>
            <a:ext cx="5568589" cy="7775011"/>
          </a:xfrm>
          <a:custGeom>
            <a:avLst/>
            <a:gdLst/>
            <a:ahLst/>
            <a:cxnLst/>
            <a:rect l="l" t="t" r="r" b="b"/>
            <a:pathLst>
              <a:path w="5568589" h="7775011">
                <a:moveTo>
                  <a:pt x="0" y="0"/>
                </a:moveTo>
                <a:lnTo>
                  <a:pt x="5568589" y="0"/>
                </a:lnTo>
                <a:lnTo>
                  <a:pt x="5568589" y="7775012"/>
                </a:lnTo>
                <a:lnTo>
                  <a:pt x="0" y="77750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0"/>
            <a:ext cx="18288000" cy="2238140"/>
            <a:chOff x="0" y="0"/>
            <a:chExt cx="4816593" cy="589469"/>
          </a:xfrm>
        </p:grpSpPr>
        <p:sp>
          <p:nvSpPr>
            <p:cNvPr id="6" name="Freeform 6"/>
            <p:cNvSpPr/>
            <p:nvPr/>
          </p:nvSpPr>
          <p:spPr>
            <a:xfrm>
              <a:off x="0" y="0"/>
              <a:ext cx="4816592" cy="589469"/>
            </a:xfrm>
            <a:custGeom>
              <a:avLst/>
              <a:gdLst/>
              <a:ahLst/>
              <a:cxnLst/>
              <a:rect l="l" t="t" r="r" b="b"/>
              <a:pathLst>
                <a:path w="4816592" h="589469">
                  <a:moveTo>
                    <a:pt x="21590" y="0"/>
                  </a:moveTo>
                  <a:lnTo>
                    <a:pt x="4795002" y="0"/>
                  </a:lnTo>
                  <a:cubicBezTo>
                    <a:pt x="4800728" y="0"/>
                    <a:pt x="4806220" y="2275"/>
                    <a:pt x="4810269" y="6324"/>
                  </a:cubicBezTo>
                  <a:cubicBezTo>
                    <a:pt x="4814318" y="10372"/>
                    <a:pt x="4816592" y="15864"/>
                    <a:pt x="4816592" y="21590"/>
                  </a:cubicBezTo>
                  <a:lnTo>
                    <a:pt x="4816592" y="567879"/>
                  </a:lnTo>
                  <a:cubicBezTo>
                    <a:pt x="4816592" y="579803"/>
                    <a:pt x="4806926" y="589469"/>
                    <a:pt x="4795002" y="589469"/>
                  </a:cubicBezTo>
                  <a:lnTo>
                    <a:pt x="21590" y="589469"/>
                  </a:lnTo>
                  <a:cubicBezTo>
                    <a:pt x="15864" y="589469"/>
                    <a:pt x="10372" y="587194"/>
                    <a:pt x="6324" y="583145"/>
                  </a:cubicBezTo>
                  <a:cubicBezTo>
                    <a:pt x="2275" y="579096"/>
                    <a:pt x="0" y="573605"/>
                    <a:pt x="0" y="567879"/>
                  </a:cubicBezTo>
                  <a:lnTo>
                    <a:pt x="0" y="21590"/>
                  </a:lnTo>
                  <a:cubicBezTo>
                    <a:pt x="0" y="9666"/>
                    <a:pt x="9666" y="0"/>
                    <a:pt x="21590" y="0"/>
                  </a:cubicBezTo>
                  <a:close/>
                </a:path>
              </a:pathLst>
            </a:custGeom>
            <a:solidFill>
              <a:srgbClr val="363E36">
                <a:alpha val="80784"/>
              </a:srgbClr>
            </a:solidFill>
            <a:ln w="57150" cap="rnd">
              <a:solidFill>
                <a:srgbClr val="000000">
                  <a:alpha val="80784"/>
                </a:srgbClr>
              </a:solidFill>
              <a:prstDash val="solid"/>
              <a:round/>
            </a:ln>
          </p:spPr>
        </p:sp>
        <p:sp>
          <p:nvSpPr>
            <p:cNvPr id="7" name="TextBox 7"/>
            <p:cNvSpPr txBox="1"/>
            <p:nvPr/>
          </p:nvSpPr>
          <p:spPr>
            <a:xfrm>
              <a:off x="0" y="-47625"/>
              <a:ext cx="4816593" cy="637094"/>
            </a:xfrm>
            <a:prstGeom prst="rect">
              <a:avLst/>
            </a:prstGeom>
          </p:spPr>
          <p:txBody>
            <a:bodyPr lIns="50800" tIns="50800" rIns="50800" bIns="50800" rtlCol="0" anchor="ctr"/>
            <a:lstStyle/>
            <a:p>
              <a:pPr algn="ctr">
                <a:lnSpc>
                  <a:spcPts val="3220"/>
                </a:lnSpc>
              </a:pPr>
              <a:endParaRPr/>
            </a:p>
          </p:txBody>
        </p:sp>
      </p:grpSp>
      <p:sp>
        <p:nvSpPr>
          <p:cNvPr id="8" name="TextBox 8"/>
          <p:cNvSpPr txBox="1"/>
          <p:nvPr/>
        </p:nvSpPr>
        <p:spPr>
          <a:xfrm>
            <a:off x="50905" y="359122"/>
            <a:ext cx="18237095" cy="1367495"/>
          </a:xfrm>
          <a:prstGeom prst="rect">
            <a:avLst/>
          </a:prstGeom>
        </p:spPr>
        <p:txBody>
          <a:bodyPr lIns="0" tIns="0" rIns="0" bIns="0" rtlCol="0" anchor="t">
            <a:spAutoFit/>
          </a:bodyPr>
          <a:lstStyle/>
          <a:p>
            <a:pPr algn="l">
              <a:lnSpc>
                <a:spcPts val="11248"/>
              </a:lnSpc>
              <a:spcBef>
                <a:spcPct val="0"/>
              </a:spcBef>
            </a:pPr>
            <a:r>
              <a:rPr lang="en-US" sz="8034" b="1" u="sng">
                <a:solidFill>
                  <a:srgbClr val="FFFFFF"/>
                </a:solidFill>
                <a:latin typeface="Monda Bold"/>
                <a:ea typeface="Monda Bold"/>
                <a:cs typeface="Monda Bold"/>
                <a:sym typeface="Monda Bold"/>
              </a:rPr>
              <a:t>HOUSE PRICE PREDICTION</a:t>
            </a:r>
          </a:p>
        </p:txBody>
      </p:sp>
      <p:grpSp>
        <p:nvGrpSpPr>
          <p:cNvPr id="9" name="Group 9"/>
          <p:cNvGrpSpPr/>
          <p:nvPr/>
        </p:nvGrpSpPr>
        <p:grpSpPr>
          <a:xfrm>
            <a:off x="180616" y="2565198"/>
            <a:ext cx="17907717" cy="7350524"/>
            <a:chOff x="0" y="-47625"/>
            <a:chExt cx="4716436" cy="1935941"/>
          </a:xfrm>
        </p:grpSpPr>
        <p:sp>
          <p:nvSpPr>
            <p:cNvPr id="10" name="Freeform 10"/>
            <p:cNvSpPr/>
            <p:nvPr/>
          </p:nvSpPr>
          <p:spPr>
            <a:xfrm>
              <a:off x="0" y="0"/>
              <a:ext cx="4716436" cy="1888316"/>
            </a:xfrm>
            <a:custGeom>
              <a:avLst/>
              <a:gdLst/>
              <a:ahLst/>
              <a:cxnLst/>
              <a:rect l="l" t="t" r="r" b="b"/>
              <a:pathLst>
                <a:path w="4716436" h="1888316">
                  <a:moveTo>
                    <a:pt x="22048" y="0"/>
                  </a:moveTo>
                  <a:lnTo>
                    <a:pt x="4694387" y="0"/>
                  </a:lnTo>
                  <a:cubicBezTo>
                    <a:pt x="4700235" y="0"/>
                    <a:pt x="4705843" y="2323"/>
                    <a:pt x="4709978" y="6458"/>
                  </a:cubicBezTo>
                  <a:cubicBezTo>
                    <a:pt x="4714113" y="10593"/>
                    <a:pt x="4716436" y="16201"/>
                    <a:pt x="4716436" y="22048"/>
                  </a:cubicBezTo>
                  <a:lnTo>
                    <a:pt x="4716436" y="1866267"/>
                  </a:lnTo>
                  <a:cubicBezTo>
                    <a:pt x="4716436" y="1878444"/>
                    <a:pt x="4706564" y="1888316"/>
                    <a:pt x="4694387" y="1888316"/>
                  </a:cubicBezTo>
                  <a:lnTo>
                    <a:pt x="22048" y="1888316"/>
                  </a:lnTo>
                  <a:cubicBezTo>
                    <a:pt x="9871" y="1888316"/>
                    <a:pt x="0" y="1878444"/>
                    <a:pt x="0" y="1866267"/>
                  </a:cubicBezTo>
                  <a:lnTo>
                    <a:pt x="0" y="22048"/>
                  </a:lnTo>
                  <a:cubicBezTo>
                    <a:pt x="0" y="16201"/>
                    <a:pt x="2323" y="10593"/>
                    <a:pt x="6458" y="6458"/>
                  </a:cubicBezTo>
                  <a:cubicBezTo>
                    <a:pt x="10593" y="2323"/>
                    <a:pt x="16201" y="0"/>
                    <a:pt x="22048" y="0"/>
                  </a:cubicBezTo>
                  <a:close/>
                </a:path>
              </a:pathLst>
            </a:custGeom>
            <a:solidFill>
              <a:srgbClr val="363E36">
                <a:alpha val="80784"/>
              </a:srgbClr>
            </a:solidFill>
            <a:ln w="57150" cap="rnd">
              <a:solidFill>
                <a:srgbClr val="000000">
                  <a:alpha val="80784"/>
                </a:srgbClr>
              </a:solidFill>
              <a:prstDash val="solid"/>
              <a:round/>
            </a:ln>
          </p:spPr>
        </p:sp>
        <p:sp>
          <p:nvSpPr>
            <p:cNvPr id="11" name="TextBox 11"/>
            <p:cNvSpPr txBox="1"/>
            <p:nvPr/>
          </p:nvSpPr>
          <p:spPr>
            <a:xfrm>
              <a:off x="0" y="-47625"/>
              <a:ext cx="4716436" cy="1935941"/>
            </a:xfrm>
            <a:prstGeom prst="rect">
              <a:avLst/>
            </a:prstGeom>
          </p:spPr>
          <p:txBody>
            <a:bodyPr lIns="50800" tIns="50800" rIns="50800" bIns="50800" rtlCol="0" anchor="ctr"/>
            <a:lstStyle/>
            <a:p>
              <a:pPr algn="ctr">
                <a:lnSpc>
                  <a:spcPts val="3220"/>
                </a:lnSpc>
              </a:pPr>
              <a:endParaRPr/>
            </a:p>
          </p:txBody>
        </p:sp>
      </p:grpSp>
      <p:sp>
        <p:nvSpPr>
          <p:cNvPr id="12" name="TextBox 12"/>
          <p:cNvSpPr txBox="1"/>
          <p:nvPr/>
        </p:nvSpPr>
        <p:spPr>
          <a:xfrm>
            <a:off x="270983" y="6162807"/>
            <a:ext cx="6027271" cy="1594485"/>
          </a:xfrm>
          <a:prstGeom prst="rect">
            <a:avLst/>
          </a:prstGeom>
        </p:spPr>
        <p:txBody>
          <a:bodyPr lIns="0" tIns="0" rIns="0" bIns="0" rtlCol="0" anchor="t">
            <a:spAutoFit/>
          </a:bodyPr>
          <a:lstStyle/>
          <a:p>
            <a:pPr algn="ctr">
              <a:lnSpc>
                <a:spcPts val="4759"/>
              </a:lnSpc>
            </a:pPr>
            <a:r>
              <a:rPr lang="en-US" sz="3399" b="1">
                <a:solidFill>
                  <a:srgbClr val="FFFFFF"/>
                </a:solidFill>
                <a:latin typeface="Monda Bold"/>
                <a:ea typeface="Monda Bold"/>
                <a:cs typeface="Monda Bold"/>
                <a:sym typeface="Monda Bold"/>
              </a:rPr>
              <a:t>GUIDED BY:</a:t>
            </a:r>
          </a:p>
          <a:p>
            <a:pPr algn="ctr">
              <a:lnSpc>
                <a:spcPts val="4759"/>
              </a:lnSpc>
            </a:pPr>
            <a:r>
              <a:rPr lang="en-US" sz="3399" b="1">
                <a:solidFill>
                  <a:srgbClr val="FFFFFF"/>
                </a:solidFill>
                <a:latin typeface="Monda Bold"/>
                <a:ea typeface="Monda Bold"/>
                <a:cs typeface="Monda Bold"/>
                <a:sym typeface="Monda Bold"/>
              </a:rPr>
              <a:t>MR.ROHIL SIR</a:t>
            </a:r>
          </a:p>
          <a:p>
            <a:pPr algn="ctr">
              <a:lnSpc>
                <a:spcPts val="3220"/>
              </a:lnSpc>
              <a:spcBef>
                <a:spcPct val="0"/>
              </a:spcBef>
            </a:pPr>
            <a:endParaRPr lang="en-US" sz="3399" b="1">
              <a:solidFill>
                <a:srgbClr val="FFFFFF"/>
              </a:solidFill>
              <a:latin typeface="Monda Bold"/>
              <a:ea typeface="Monda Bold"/>
              <a:cs typeface="Monda Bold"/>
              <a:sym typeface="Monda Bold"/>
            </a:endParaRPr>
          </a:p>
        </p:txBody>
      </p:sp>
      <p:sp>
        <p:nvSpPr>
          <p:cNvPr id="13" name="TextBox 13"/>
          <p:cNvSpPr txBox="1"/>
          <p:nvPr/>
        </p:nvSpPr>
        <p:spPr>
          <a:xfrm>
            <a:off x="8994140" y="5342921"/>
            <a:ext cx="7584601" cy="2906693"/>
          </a:xfrm>
          <a:prstGeom prst="rect">
            <a:avLst/>
          </a:prstGeom>
        </p:spPr>
        <p:txBody>
          <a:bodyPr lIns="0" tIns="0" rIns="0" bIns="0" rtlCol="0" anchor="t">
            <a:spAutoFit/>
          </a:bodyPr>
          <a:lstStyle/>
          <a:p>
            <a:pPr algn="r">
              <a:lnSpc>
                <a:spcPts val="3807"/>
              </a:lnSpc>
              <a:spcBef>
                <a:spcPct val="0"/>
              </a:spcBef>
            </a:pPr>
            <a:r>
              <a:rPr lang="en-US" sz="2719" b="1" dirty="0">
                <a:solidFill>
                  <a:srgbClr val="FFFFFF"/>
                </a:solidFill>
                <a:latin typeface="Monda Bold"/>
                <a:ea typeface="Monda Bold"/>
                <a:cs typeface="Monda Bold"/>
                <a:sym typeface="Monda Bold"/>
              </a:rPr>
              <a:t>SUBMITED BY:</a:t>
            </a:r>
          </a:p>
          <a:p>
            <a:pPr algn="r">
              <a:lnSpc>
                <a:spcPts val="3807"/>
              </a:lnSpc>
              <a:spcBef>
                <a:spcPct val="0"/>
              </a:spcBef>
            </a:pPr>
            <a:r>
              <a:rPr lang="en-US" sz="2719" b="1" dirty="0">
                <a:solidFill>
                  <a:srgbClr val="FFFFFF"/>
                </a:solidFill>
                <a:latin typeface="Monda Bold"/>
                <a:ea typeface="Monda Bold"/>
                <a:cs typeface="Monda Bold"/>
                <a:sym typeface="Monda Bold"/>
              </a:rPr>
              <a:t>VIVEK KUMAR (24CSA3BCO82)</a:t>
            </a:r>
          </a:p>
          <a:p>
            <a:pPr algn="r">
              <a:lnSpc>
                <a:spcPts val="3807"/>
              </a:lnSpc>
              <a:spcBef>
                <a:spcPct val="0"/>
              </a:spcBef>
            </a:pPr>
            <a:r>
              <a:rPr lang="en-US" sz="2719" b="1" dirty="0">
                <a:solidFill>
                  <a:srgbClr val="FFFFFF"/>
                </a:solidFill>
                <a:latin typeface="Monda Bold"/>
                <a:ea typeface="Monda Bold"/>
                <a:cs typeface="Monda Bold"/>
                <a:sym typeface="Monda Bold"/>
              </a:rPr>
              <a:t>SHASHI KUMAR(</a:t>
            </a:r>
            <a:r>
              <a:rPr lang="en-IN" sz="3200" b="1" dirty="0">
                <a:solidFill>
                  <a:srgbClr val="FFFFFF"/>
                </a:solidFill>
                <a:effectLst/>
                <a:latin typeface="Arial" panose="020B0604020202020204" pitchFamily="34" charset="0"/>
                <a:ea typeface="Arial" panose="020B0604020202020204" pitchFamily="34" charset="0"/>
              </a:rPr>
              <a:t>24CSA3BC065</a:t>
            </a:r>
            <a:r>
              <a:rPr lang="en-US" sz="2719" b="1" dirty="0">
                <a:solidFill>
                  <a:srgbClr val="FFFFFF"/>
                </a:solidFill>
                <a:latin typeface="Monda Bold"/>
                <a:ea typeface="Monda Bold"/>
                <a:cs typeface="Monda Bold"/>
                <a:sym typeface="Monda Bold"/>
              </a:rPr>
              <a:t>)</a:t>
            </a:r>
          </a:p>
          <a:p>
            <a:pPr algn="r">
              <a:lnSpc>
                <a:spcPts val="3807"/>
              </a:lnSpc>
              <a:spcBef>
                <a:spcPct val="0"/>
              </a:spcBef>
            </a:pPr>
            <a:r>
              <a:rPr lang="en-US" sz="2719" b="1" dirty="0">
                <a:solidFill>
                  <a:srgbClr val="FFFFFF"/>
                </a:solidFill>
                <a:latin typeface="Monda Bold"/>
                <a:ea typeface="Monda Bold"/>
                <a:cs typeface="Monda Bold"/>
                <a:sym typeface="Monda Bold"/>
              </a:rPr>
              <a:t>UMESH MISHRA(</a:t>
            </a:r>
            <a:r>
              <a:rPr lang="en-IN" sz="2800" b="1" dirty="0">
                <a:solidFill>
                  <a:srgbClr val="FFFFFF"/>
                </a:solidFill>
                <a:effectLst/>
                <a:latin typeface="Arial" panose="020B0604020202020204" pitchFamily="34" charset="0"/>
                <a:ea typeface="Arial" panose="020B0604020202020204" pitchFamily="34" charset="0"/>
              </a:rPr>
              <a:t>24CSA3BC094</a:t>
            </a:r>
            <a:r>
              <a:rPr lang="en-US" sz="2719" b="1" dirty="0">
                <a:solidFill>
                  <a:srgbClr val="FFFFFF"/>
                </a:solidFill>
                <a:latin typeface="Monda Bold"/>
                <a:ea typeface="Monda Bold"/>
                <a:cs typeface="Monda Bold"/>
                <a:sym typeface="Monda Bold"/>
              </a:rPr>
              <a:t>)</a:t>
            </a:r>
          </a:p>
          <a:p>
            <a:pPr algn="r">
              <a:lnSpc>
                <a:spcPts val="3807"/>
              </a:lnSpc>
              <a:spcBef>
                <a:spcPct val="0"/>
              </a:spcBef>
            </a:pPr>
            <a:r>
              <a:rPr lang="en-US" sz="2719" b="1" dirty="0">
                <a:solidFill>
                  <a:srgbClr val="FFFFFF"/>
                </a:solidFill>
                <a:latin typeface="Monda Bold"/>
                <a:ea typeface="Monda Bold"/>
                <a:cs typeface="Monda Bold"/>
                <a:sym typeface="Monda Bold"/>
              </a:rPr>
              <a:t>RAM SHANKER SHARMA(</a:t>
            </a:r>
            <a:r>
              <a:rPr lang="en-IN" sz="1800" b="1" dirty="0">
                <a:solidFill>
                  <a:srgbClr val="FFFFFF"/>
                </a:solidFill>
                <a:effectLst/>
                <a:latin typeface="Arial" panose="020B0604020202020204" pitchFamily="34" charset="0"/>
                <a:ea typeface="Arial" panose="020B0604020202020204" pitchFamily="34" charset="0"/>
              </a:rPr>
              <a:t>)</a:t>
            </a:r>
            <a:r>
              <a:rPr lang="en-US" sz="2719" b="1" dirty="0">
                <a:solidFill>
                  <a:srgbClr val="FFFFFF"/>
                </a:solidFill>
                <a:latin typeface="Monda Bold"/>
                <a:ea typeface="Monda Bold"/>
                <a:cs typeface="Monda Bold"/>
                <a:sym typeface="Monda Bold"/>
              </a:rPr>
              <a:t>)</a:t>
            </a:r>
          </a:p>
          <a:p>
            <a:pPr algn="r">
              <a:lnSpc>
                <a:spcPts val="3807"/>
              </a:lnSpc>
              <a:spcBef>
                <a:spcPct val="0"/>
              </a:spcBef>
            </a:pPr>
            <a:r>
              <a:rPr lang="en-US" sz="2719" b="1" dirty="0">
                <a:solidFill>
                  <a:srgbClr val="FFFFFF"/>
                </a:solidFill>
                <a:latin typeface="Monda Bold"/>
                <a:ea typeface="Monda Bold"/>
                <a:cs typeface="Monda Bold"/>
                <a:sym typeface="Monda Bold"/>
              </a:rPr>
              <a:t>KOMAL TANWAR(</a:t>
            </a:r>
            <a:r>
              <a:rPr lang="en-IN" sz="3200" b="1" dirty="0">
                <a:solidFill>
                  <a:srgbClr val="FFFFFF"/>
                </a:solidFill>
                <a:effectLst/>
                <a:latin typeface="Arial" panose="020B0604020202020204" pitchFamily="34" charset="0"/>
                <a:ea typeface="Arial" panose="020B0604020202020204" pitchFamily="34" charset="0"/>
              </a:rPr>
              <a:t>24CSA3BC126}</a:t>
            </a:r>
            <a:r>
              <a:rPr lang="en-US" sz="2719" b="1" dirty="0">
                <a:solidFill>
                  <a:srgbClr val="FFFFFF"/>
                </a:solidFill>
                <a:latin typeface="Monda Bold"/>
                <a:ea typeface="Monda Bold"/>
                <a:cs typeface="Monda Bold"/>
                <a:sym typeface="Monda Bold"/>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0" y="0"/>
            <a:ext cx="18288000" cy="2238140"/>
            <a:chOff x="0" y="0"/>
            <a:chExt cx="4816593" cy="589469"/>
          </a:xfrm>
        </p:grpSpPr>
        <p:sp>
          <p:nvSpPr>
            <p:cNvPr id="4" name="Freeform 4"/>
            <p:cNvSpPr/>
            <p:nvPr/>
          </p:nvSpPr>
          <p:spPr>
            <a:xfrm>
              <a:off x="0" y="0"/>
              <a:ext cx="4816592" cy="589469"/>
            </a:xfrm>
            <a:custGeom>
              <a:avLst/>
              <a:gdLst/>
              <a:ahLst/>
              <a:cxnLst/>
              <a:rect l="l" t="t" r="r" b="b"/>
              <a:pathLst>
                <a:path w="4816592" h="589469">
                  <a:moveTo>
                    <a:pt x="21590" y="0"/>
                  </a:moveTo>
                  <a:lnTo>
                    <a:pt x="4795002" y="0"/>
                  </a:lnTo>
                  <a:cubicBezTo>
                    <a:pt x="4800728" y="0"/>
                    <a:pt x="4806220" y="2275"/>
                    <a:pt x="4810269" y="6324"/>
                  </a:cubicBezTo>
                  <a:cubicBezTo>
                    <a:pt x="4814318" y="10372"/>
                    <a:pt x="4816592" y="15864"/>
                    <a:pt x="4816592" y="21590"/>
                  </a:cubicBezTo>
                  <a:lnTo>
                    <a:pt x="4816592" y="567879"/>
                  </a:lnTo>
                  <a:cubicBezTo>
                    <a:pt x="4816592" y="579803"/>
                    <a:pt x="4806926" y="589469"/>
                    <a:pt x="4795002" y="589469"/>
                  </a:cubicBezTo>
                  <a:lnTo>
                    <a:pt x="21590" y="589469"/>
                  </a:lnTo>
                  <a:cubicBezTo>
                    <a:pt x="15864" y="589469"/>
                    <a:pt x="10372" y="587194"/>
                    <a:pt x="6324" y="583145"/>
                  </a:cubicBezTo>
                  <a:cubicBezTo>
                    <a:pt x="2275" y="579096"/>
                    <a:pt x="0" y="573605"/>
                    <a:pt x="0" y="567879"/>
                  </a:cubicBezTo>
                  <a:lnTo>
                    <a:pt x="0" y="21590"/>
                  </a:lnTo>
                  <a:cubicBezTo>
                    <a:pt x="0" y="9666"/>
                    <a:pt x="9666" y="0"/>
                    <a:pt x="21590" y="0"/>
                  </a:cubicBezTo>
                  <a:close/>
                </a:path>
              </a:pathLst>
            </a:custGeom>
            <a:solidFill>
              <a:srgbClr val="363E36">
                <a:alpha val="80784"/>
              </a:srgbClr>
            </a:solidFill>
            <a:ln w="57150" cap="rnd">
              <a:solidFill>
                <a:srgbClr val="000000">
                  <a:alpha val="80784"/>
                </a:srgbClr>
              </a:solidFill>
              <a:prstDash val="solid"/>
              <a:round/>
            </a:ln>
          </p:spPr>
        </p:sp>
        <p:sp>
          <p:nvSpPr>
            <p:cNvPr id="5" name="TextBox 5"/>
            <p:cNvSpPr txBox="1"/>
            <p:nvPr/>
          </p:nvSpPr>
          <p:spPr>
            <a:xfrm>
              <a:off x="0" y="-47625"/>
              <a:ext cx="4816593" cy="637094"/>
            </a:xfrm>
            <a:prstGeom prst="rect">
              <a:avLst/>
            </a:prstGeom>
          </p:spPr>
          <p:txBody>
            <a:bodyPr lIns="50800" tIns="50800" rIns="50800" bIns="50800" rtlCol="0" anchor="ctr"/>
            <a:lstStyle/>
            <a:p>
              <a:pPr algn="ctr">
                <a:lnSpc>
                  <a:spcPts val="3220"/>
                </a:lnSpc>
              </a:pPr>
              <a:endParaRPr/>
            </a:p>
          </p:txBody>
        </p:sp>
      </p:grpSp>
      <p:grpSp>
        <p:nvGrpSpPr>
          <p:cNvPr id="6" name="Group 6"/>
          <p:cNvGrpSpPr/>
          <p:nvPr/>
        </p:nvGrpSpPr>
        <p:grpSpPr>
          <a:xfrm>
            <a:off x="190141" y="2746024"/>
            <a:ext cx="17907717" cy="7169698"/>
            <a:chOff x="0" y="0"/>
            <a:chExt cx="4716436" cy="1888316"/>
          </a:xfrm>
        </p:grpSpPr>
        <p:sp>
          <p:nvSpPr>
            <p:cNvPr id="7" name="Freeform 7"/>
            <p:cNvSpPr/>
            <p:nvPr/>
          </p:nvSpPr>
          <p:spPr>
            <a:xfrm>
              <a:off x="0" y="0"/>
              <a:ext cx="4716436" cy="1888316"/>
            </a:xfrm>
            <a:custGeom>
              <a:avLst/>
              <a:gdLst/>
              <a:ahLst/>
              <a:cxnLst/>
              <a:rect l="l" t="t" r="r" b="b"/>
              <a:pathLst>
                <a:path w="4716436" h="1888316">
                  <a:moveTo>
                    <a:pt x="22048" y="0"/>
                  </a:moveTo>
                  <a:lnTo>
                    <a:pt x="4694387" y="0"/>
                  </a:lnTo>
                  <a:cubicBezTo>
                    <a:pt x="4700235" y="0"/>
                    <a:pt x="4705843" y="2323"/>
                    <a:pt x="4709978" y="6458"/>
                  </a:cubicBezTo>
                  <a:cubicBezTo>
                    <a:pt x="4714113" y="10593"/>
                    <a:pt x="4716436" y="16201"/>
                    <a:pt x="4716436" y="22048"/>
                  </a:cubicBezTo>
                  <a:lnTo>
                    <a:pt x="4716436" y="1866267"/>
                  </a:lnTo>
                  <a:cubicBezTo>
                    <a:pt x="4716436" y="1878444"/>
                    <a:pt x="4706564" y="1888316"/>
                    <a:pt x="4694387" y="1888316"/>
                  </a:cubicBezTo>
                  <a:lnTo>
                    <a:pt x="22048" y="1888316"/>
                  </a:lnTo>
                  <a:cubicBezTo>
                    <a:pt x="9871" y="1888316"/>
                    <a:pt x="0" y="1878444"/>
                    <a:pt x="0" y="1866267"/>
                  </a:cubicBezTo>
                  <a:lnTo>
                    <a:pt x="0" y="22048"/>
                  </a:lnTo>
                  <a:cubicBezTo>
                    <a:pt x="0" y="16201"/>
                    <a:pt x="2323" y="10593"/>
                    <a:pt x="6458" y="6458"/>
                  </a:cubicBezTo>
                  <a:cubicBezTo>
                    <a:pt x="10593" y="2323"/>
                    <a:pt x="16201" y="0"/>
                    <a:pt x="22048" y="0"/>
                  </a:cubicBezTo>
                  <a:close/>
                </a:path>
              </a:pathLst>
            </a:custGeom>
            <a:solidFill>
              <a:srgbClr val="363E36">
                <a:alpha val="80784"/>
              </a:srgbClr>
            </a:solidFill>
            <a:ln w="57150" cap="rnd">
              <a:solidFill>
                <a:srgbClr val="000000">
                  <a:alpha val="80784"/>
                </a:srgbClr>
              </a:solidFill>
              <a:prstDash val="solid"/>
              <a:round/>
            </a:ln>
          </p:spPr>
        </p:sp>
        <p:sp>
          <p:nvSpPr>
            <p:cNvPr id="8" name="TextBox 8"/>
            <p:cNvSpPr txBox="1"/>
            <p:nvPr/>
          </p:nvSpPr>
          <p:spPr>
            <a:xfrm>
              <a:off x="0" y="-47625"/>
              <a:ext cx="4716436" cy="1935941"/>
            </a:xfrm>
            <a:prstGeom prst="rect">
              <a:avLst/>
            </a:prstGeom>
          </p:spPr>
          <p:txBody>
            <a:bodyPr lIns="50800" tIns="50800" rIns="50800" bIns="50800" rtlCol="0" anchor="ctr"/>
            <a:lstStyle/>
            <a:p>
              <a:pPr algn="ctr">
                <a:lnSpc>
                  <a:spcPts val="3220"/>
                </a:lnSpc>
              </a:pPr>
              <a:endParaRPr/>
            </a:p>
          </p:txBody>
        </p:sp>
      </p:grpSp>
      <p:sp>
        <p:nvSpPr>
          <p:cNvPr id="9" name="TextBox 9"/>
          <p:cNvSpPr txBox="1"/>
          <p:nvPr/>
        </p:nvSpPr>
        <p:spPr>
          <a:xfrm>
            <a:off x="0" y="795855"/>
            <a:ext cx="18288000" cy="1368383"/>
          </a:xfrm>
          <a:prstGeom prst="rect">
            <a:avLst/>
          </a:prstGeom>
        </p:spPr>
        <p:txBody>
          <a:bodyPr lIns="0" tIns="0" rIns="0" bIns="0" rtlCol="0" anchor="t">
            <a:spAutoFit/>
          </a:bodyPr>
          <a:lstStyle/>
          <a:p>
            <a:pPr algn="l">
              <a:lnSpc>
                <a:spcPts val="11200"/>
              </a:lnSpc>
              <a:spcBef>
                <a:spcPct val="0"/>
              </a:spcBef>
            </a:pPr>
            <a:r>
              <a:rPr lang="en-US" sz="8000" b="1">
                <a:solidFill>
                  <a:srgbClr val="FFFFFF"/>
                </a:solidFill>
                <a:latin typeface="Monda Bold"/>
                <a:ea typeface="Monda Bold"/>
                <a:cs typeface="Monda Bold"/>
                <a:sym typeface="Monda Bold"/>
              </a:rPr>
              <a:t>OUTLIER DETECTIO</a:t>
            </a:r>
          </a:p>
        </p:txBody>
      </p:sp>
      <p:sp>
        <p:nvSpPr>
          <p:cNvPr id="10" name="TextBox 10"/>
          <p:cNvSpPr txBox="1"/>
          <p:nvPr/>
        </p:nvSpPr>
        <p:spPr>
          <a:xfrm>
            <a:off x="190141" y="3097205"/>
            <a:ext cx="17907717" cy="6159086"/>
          </a:xfrm>
          <a:prstGeom prst="rect">
            <a:avLst/>
          </a:prstGeom>
        </p:spPr>
        <p:txBody>
          <a:bodyPr lIns="0" tIns="0" rIns="0" bIns="0" rtlCol="0" anchor="t">
            <a:spAutoFit/>
          </a:bodyPr>
          <a:lstStyle/>
          <a:p>
            <a:pPr algn="l">
              <a:lnSpc>
                <a:spcPts val="4899"/>
              </a:lnSpc>
            </a:pPr>
            <a:endParaRPr/>
          </a:p>
          <a:p>
            <a:pPr marL="755649" lvl="1" indent="-377824" algn="l">
              <a:lnSpc>
                <a:spcPts val="4899"/>
              </a:lnSpc>
              <a:buFont typeface="Arial"/>
              <a:buChar char="•"/>
            </a:pPr>
            <a:r>
              <a:rPr lang="en-US" sz="3499" b="1">
                <a:solidFill>
                  <a:srgbClr val="FFFFFF"/>
                </a:solidFill>
                <a:latin typeface="Monda Bold"/>
                <a:ea typeface="Monda Bold"/>
                <a:cs typeface="Monda Bold"/>
                <a:sym typeface="Monda Bold"/>
              </a:rPr>
              <a:t>IN SIMPLE WORDS, AN OUTLIER IS AN OBSERVATION THAT DIVERGES FROM AN OVERALL PATTERN ON A SAMPLE.</a:t>
            </a:r>
          </a:p>
          <a:p>
            <a:pPr algn="l">
              <a:lnSpc>
                <a:spcPts val="4899"/>
              </a:lnSpc>
            </a:pPr>
            <a:r>
              <a:rPr lang="en-US" sz="3499" b="1">
                <a:solidFill>
                  <a:srgbClr val="FFFFFF"/>
                </a:solidFill>
                <a:latin typeface="Monda Bold"/>
                <a:ea typeface="Monda Bold"/>
                <a:cs typeface="Monda Bold"/>
                <a:sym typeface="Monda Bold"/>
              </a:rPr>
              <a:t> </a:t>
            </a:r>
          </a:p>
          <a:p>
            <a:pPr marL="755649" lvl="1" indent="-377824" algn="l">
              <a:lnSpc>
                <a:spcPts val="4899"/>
              </a:lnSpc>
              <a:buFont typeface="Arial"/>
              <a:buChar char="•"/>
            </a:pPr>
            <a:r>
              <a:rPr lang="en-US" sz="3499" b="1">
                <a:solidFill>
                  <a:srgbClr val="FFFFFF"/>
                </a:solidFill>
                <a:latin typeface="Monda Bold"/>
                <a:ea typeface="Monda Bold"/>
                <a:cs typeface="Monda Bold"/>
                <a:sym typeface="Monda Bold"/>
              </a:rPr>
              <a:t>There are many types of outlier detection techniques such as Z-Score or Extreme Value Analysis, Probabilistic and Statistical Modeling, Information Theory Models, Standard Deviation etc.</a:t>
            </a:r>
          </a:p>
          <a:p>
            <a:pPr algn="l">
              <a:lnSpc>
                <a:spcPts val="4899"/>
              </a:lnSpc>
            </a:pPr>
            <a:endParaRPr lang="en-US" sz="3499" b="1">
              <a:solidFill>
                <a:srgbClr val="FFFFFF"/>
              </a:solidFill>
              <a:latin typeface="Monda Bold"/>
              <a:ea typeface="Monda Bold"/>
              <a:cs typeface="Monda Bold"/>
              <a:sym typeface="Monda Bold"/>
            </a:endParaRPr>
          </a:p>
          <a:p>
            <a:pPr marL="755649" lvl="1" indent="-377824" algn="l">
              <a:lnSpc>
                <a:spcPts val="4899"/>
              </a:lnSpc>
              <a:spcBef>
                <a:spcPct val="0"/>
              </a:spcBef>
              <a:buFont typeface="Arial"/>
              <a:buChar char="•"/>
            </a:pPr>
            <a:r>
              <a:rPr lang="en-US" sz="3499" b="1">
                <a:solidFill>
                  <a:srgbClr val="FFFFFF"/>
                </a:solidFill>
                <a:latin typeface="Monda Bold"/>
                <a:ea typeface="Monda Bold"/>
                <a:cs typeface="Monda Bold"/>
                <a:sym typeface="Monda Bold"/>
              </a:rPr>
              <a:t>We have used simple domain knowledge of real estate market to detect the outliers in our dataset.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190141" y="2746024"/>
            <a:ext cx="17907717" cy="7169698"/>
            <a:chOff x="0" y="0"/>
            <a:chExt cx="4716436" cy="1888316"/>
          </a:xfrm>
        </p:grpSpPr>
        <p:sp>
          <p:nvSpPr>
            <p:cNvPr id="4" name="Freeform 4"/>
            <p:cNvSpPr/>
            <p:nvPr/>
          </p:nvSpPr>
          <p:spPr>
            <a:xfrm>
              <a:off x="0" y="0"/>
              <a:ext cx="4716436" cy="1888316"/>
            </a:xfrm>
            <a:custGeom>
              <a:avLst/>
              <a:gdLst/>
              <a:ahLst/>
              <a:cxnLst/>
              <a:rect l="l" t="t" r="r" b="b"/>
              <a:pathLst>
                <a:path w="4716436" h="1888316">
                  <a:moveTo>
                    <a:pt x="22048" y="0"/>
                  </a:moveTo>
                  <a:lnTo>
                    <a:pt x="4694387" y="0"/>
                  </a:lnTo>
                  <a:cubicBezTo>
                    <a:pt x="4700235" y="0"/>
                    <a:pt x="4705843" y="2323"/>
                    <a:pt x="4709978" y="6458"/>
                  </a:cubicBezTo>
                  <a:cubicBezTo>
                    <a:pt x="4714113" y="10593"/>
                    <a:pt x="4716436" y="16201"/>
                    <a:pt x="4716436" y="22048"/>
                  </a:cubicBezTo>
                  <a:lnTo>
                    <a:pt x="4716436" y="1866267"/>
                  </a:lnTo>
                  <a:cubicBezTo>
                    <a:pt x="4716436" y="1878444"/>
                    <a:pt x="4706564" y="1888316"/>
                    <a:pt x="4694387" y="1888316"/>
                  </a:cubicBezTo>
                  <a:lnTo>
                    <a:pt x="22048" y="1888316"/>
                  </a:lnTo>
                  <a:cubicBezTo>
                    <a:pt x="9871" y="1888316"/>
                    <a:pt x="0" y="1878444"/>
                    <a:pt x="0" y="1866267"/>
                  </a:cubicBezTo>
                  <a:lnTo>
                    <a:pt x="0" y="22048"/>
                  </a:lnTo>
                  <a:cubicBezTo>
                    <a:pt x="0" y="16201"/>
                    <a:pt x="2323" y="10593"/>
                    <a:pt x="6458" y="6458"/>
                  </a:cubicBezTo>
                  <a:cubicBezTo>
                    <a:pt x="10593" y="2323"/>
                    <a:pt x="16201" y="0"/>
                    <a:pt x="22048" y="0"/>
                  </a:cubicBezTo>
                  <a:close/>
                </a:path>
              </a:pathLst>
            </a:custGeom>
            <a:solidFill>
              <a:srgbClr val="363E36">
                <a:alpha val="80784"/>
              </a:srgbClr>
            </a:solidFill>
            <a:ln w="57150" cap="rnd">
              <a:solidFill>
                <a:srgbClr val="000000">
                  <a:alpha val="80784"/>
                </a:srgbClr>
              </a:solidFill>
              <a:prstDash val="solid"/>
              <a:round/>
            </a:ln>
          </p:spPr>
        </p:sp>
        <p:sp>
          <p:nvSpPr>
            <p:cNvPr id="5" name="TextBox 5"/>
            <p:cNvSpPr txBox="1"/>
            <p:nvPr/>
          </p:nvSpPr>
          <p:spPr>
            <a:xfrm>
              <a:off x="0" y="-47625"/>
              <a:ext cx="4716436" cy="1935941"/>
            </a:xfrm>
            <a:prstGeom prst="rect">
              <a:avLst/>
            </a:prstGeom>
          </p:spPr>
          <p:txBody>
            <a:bodyPr lIns="50800" tIns="50800" rIns="50800" bIns="50800" rtlCol="0" anchor="ctr"/>
            <a:lstStyle/>
            <a:p>
              <a:pPr algn="ctr">
                <a:lnSpc>
                  <a:spcPts val="3220"/>
                </a:lnSpc>
              </a:pPr>
              <a:endParaRPr/>
            </a:p>
          </p:txBody>
        </p:sp>
      </p:grpSp>
      <p:grpSp>
        <p:nvGrpSpPr>
          <p:cNvPr id="6" name="Group 6"/>
          <p:cNvGrpSpPr/>
          <p:nvPr/>
        </p:nvGrpSpPr>
        <p:grpSpPr>
          <a:xfrm>
            <a:off x="0" y="0"/>
            <a:ext cx="18288000" cy="2238140"/>
            <a:chOff x="0" y="0"/>
            <a:chExt cx="4816593" cy="589469"/>
          </a:xfrm>
        </p:grpSpPr>
        <p:sp>
          <p:nvSpPr>
            <p:cNvPr id="7" name="Freeform 7"/>
            <p:cNvSpPr/>
            <p:nvPr/>
          </p:nvSpPr>
          <p:spPr>
            <a:xfrm>
              <a:off x="0" y="0"/>
              <a:ext cx="4816592" cy="589469"/>
            </a:xfrm>
            <a:custGeom>
              <a:avLst/>
              <a:gdLst/>
              <a:ahLst/>
              <a:cxnLst/>
              <a:rect l="l" t="t" r="r" b="b"/>
              <a:pathLst>
                <a:path w="4816592" h="589469">
                  <a:moveTo>
                    <a:pt x="21590" y="0"/>
                  </a:moveTo>
                  <a:lnTo>
                    <a:pt x="4795002" y="0"/>
                  </a:lnTo>
                  <a:cubicBezTo>
                    <a:pt x="4800728" y="0"/>
                    <a:pt x="4806220" y="2275"/>
                    <a:pt x="4810269" y="6324"/>
                  </a:cubicBezTo>
                  <a:cubicBezTo>
                    <a:pt x="4814318" y="10372"/>
                    <a:pt x="4816592" y="15864"/>
                    <a:pt x="4816592" y="21590"/>
                  </a:cubicBezTo>
                  <a:lnTo>
                    <a:pt x="4816592" y="567879"/>
                  </a:lnTo>
                  <a:cubicBezTo>
                    <a:pt x="4816592" y="579803"/>
                    <a:pt x="4806926" y="589469"/>
                    <a:pt x="4795002" y="589469"/>
                  </a:cubicBezTo>
                  <a:lnTo>
                    <a:pt x="21590" y="589469"/>
                  </a:lnTo>
                  <a:cubicBezTo>
                    <a:pt x="15864" y="589469"/>
                    <a:pt x="10372" y="587194"/>
                    <a:pt x="6324" y="583145"/>
                  </a:cubicBezTo>
                  <a:cubicBezTo>
                    <a:pt x="2275" y="579096"/>
                    <a:pt x="0" y="573605"/>
                    <a:pt x="0" y="567879"/>
                  </a:cubicBezTo>
                  <a:lnTo>
                    <a:pt x="0" y="21590"/>
                  </a:lnTo>
                  <a:cubicBezTo>
                    <a:pt x="0" y="9666"/>
                    <a:pt x="9666" y="0"/>
                    <a:pt x="21590" y="0"/>
                  </a:cubicBezTo>
                  <a:close/>
                </a:path>
              </a:pathLst>
            </a:custGeom>
            <a:solidFill>
              <a:srgbClr val="363E36">
                <a:alpha val="80784"/>
              </a:srgbClr>
            </a:solidFill>
            <a:ln w="57150" cap="rnd">
              <a:solidFill>
                <a:srgbClr val="000000">
                  <a:alpha val="80784"/>
                </a:srgbClr>
              </a:solidFill>
              <a:prstDash val="solid"/>
              <a:round/>
            </a:ln>
          </p:spPr>
        </p:sp>
        <p:sp>
          <p:nvSpPr>
            <p:cNvPr id="8" name="TextBox 8"/>
            <p:cNvSpPr txBox="1"/>
            <p:nvPr/>
          </p:nvSpPr>
          <p:spPr>
            <a:xfrm>
              <a:off x="0" y="-47625"/>
              <a:ext cx="4816593" cy="637094"/>
            </a:xfrm>
            <a:prstGeom prst="rect">
              <a:avLst/>
            </a:prstGeom>
          </p:spPr>
          <p:txBody>
            <a:bodyPr lIns="50800" tIns="50800" rIns="50800" bIns="50800" rtlCol="0" anchor="ctr"/>
            <a:lstStyle/>
            <a:p>
              <a:pPr algn="ctr">
                <a:lnSpc>
                  <a:spcPts val="3220"/>
                </a:lnSpc>
              </a:pPr>
              <a:endParaRPr/>
            </a:p>
          </p:txBody>
        </p:sp>
      </p:grpSp>
      <p:sp>
        <p:nvSpPr>
          <p:cNvPr id="9" name="TextBox 9"/>
          <p:cNvSpPr txBox="1"/>
          <p:nvPr/>
        </p:nvSpPr>
        <p:spPr>
          <a:xfrm>
            <a:off x="0" y="358678"/>
            <a:ext cx="18288000" cy="1368383"/>
          </a:xfrm>
          <a:prstGeom prst="rect">
            <a:avLst/>
          </a:prstGeom>
        </p:spPr>
        <p:txBody>
          <a:bodyPr lIns="0" tIns="0" rIns="0" bIns="0" rtlCol="0" anchor="t">
            <a:spAutoFit/>
          </a:bodyPr>
          <a:lstStyle/>
          <a:p>
            <a:pPr algn="l">
              <a:lnSpc>
                <a:spcPts val="11200"/>
              </a:lnSpc>
              <a:spcBef>
                <a:spcPct val="0"/>
              </a:spcBef>
            </a:pPr>
            <a:r>
              <a:rPr lang="en-US" sz="8000" b="1">
                <a:solidFill>
                  <a:srgbClr val="FFFFFF"/>
                </a:solidFill>
                <a:latin typeface="Monda Bold"/>
                <a:ea typeface="Monda Bold"/>
                <a:cs typeface="Monda Bold"/>
                <a:sym typeface="Monda Bold"/>
              </a:rPr>
              <a:t>OUTLIER REMOVAL </a:t>
            </a:r>
          </a:p>
        </p:txBody>
      </p:sp>
      <p:sp>
        <p:nvSpPr>
          <p:cNvPr id="10" name="TextBox 10"/>
          <p:cNvSpPr txBox="1"/>
          <p:nvPr/>
        </p:nvSpPr>
        <p:spPr>
          <a:xfrm>
            <a:off x="190141" y="3099214"/>
            <a:ext cx="17907717" cy="6159086"/>
          </a:xfrm>
          <a:prstGeom prst="rect">
            <a:avLst/>
          </a:prstGeom>
        </p:spPr>
        <p:txBody>
          <a:bodyPr lIns="0" tIns="0" rIns="0" bIns="0" rtlCol="0" anchor="t">
            <a:spAutoFit/>
          </a:bodyPr>
          <a:lstStyle/>
          <a:p>
            <a:pPr marL="755649" lvl="1" indent="-377824" algn="l">
              <a:lnSpc>
                <a:spcPts val="4899"/>
              </a:lnSpc>
              <a:buFont typeface="Arial"/>
              <a:buChar char="•"/>
            </a:pPr>
            <a:r>
              <a:rPr lang="en-US" sz="3499" b="1">
                <a:solidFill>
                  <a:srgbClr val="FFFFFF"/>
                </a:solidFill>
                <a:latin typeface="Monda Bold"/>
                <a:ea typeface="Monda Bold"/>
                <a:cs typeface="Monda Bold"/>
                <a:sym typeface="Monda Bold"/>
              </a:rPr>
              <a:t> AFTER DETECTING THE OUTLIER, CORRECT THAT ERRORS IF POSSIBLE AND IF YOU CAN NOT FIX IT, THEN REMOVE THAT OBSERVATION.</a:t>
            </a:r>
          </a:p>
          <a:p>
            <a:pPr algn="l">
              <a:lnSpc>
                <a:spcPts val="4899"/>
              </a:lnSpc>
            </a:pPr>
            <a:endParaRPr lang="en-US" sz="3499" b="1">
              <a:solidFill>
                <a:srgbClr val="FFFFFF"/>
              </a:solidFill>
              <a:latin typeface="Monda Bold"/>
              <a:ea typeface="Monda Bold"/>
              <a:cs typeface="Monda Bold"/>
              <a:sym typeface="Monda Bold"/>
            </a:endParaRPr>
          </a:p>
          <a:p>
            <a:pPr marL="755649" lvl="1" indent="-377824" algn="l">
              <a:lnSpc>
                <a:spcPts val="4899"/>
              </a:lnSpc>
              <a:buFont typeface="Arial"/>
              <a:buChar char="•"/>
            </a:pPr>
            <a:r>
              <a:rPr lang="en-US" sz="3499" b="1">
                <a:solidFill>
                  <a:srgbClr val="FFFFFF"/>
                </a:solidFill>
                <a:latin typeface="Monda Bold"/>
                <a:ea typeface="Monda Bold"/>
                <a:cs typeface="Monda Bold"/>
                <a:sym typeface="Monda Bold"/>
              </a:rPr>
              <a:t>IN OUR DATASET, WE OBSERVED VARIATIONS IN THE RELATION BETWEEN VALUES OF SOME ATTRIBUTES.</a:t>
            </a:r>
          </a:p>
          <a:p>
            <a:pPr algn="l">
              <a:lnSpc>
                <a:spcPts val="4899"/>
              </a:lnSpc>
            </a:pPr>
            <a:endParaRPr lang="en-US" sz="3499" b="1">
              <a:solidFill>
                <a:srgbClr val="FFFFFF"/>
              </a:solidFill>
              <a:latin typeface="Monda Bold"/>
              <a:ea typeface="Monda Bold"/>
              <a:cs typeface="Monda Bold"/>
              <a:sym typeface="Monda Bold"/>
            </a:endParaRPr>
          </a:p>
          <a:p>
            <a:pPr marL="755649" lvl="1" indent="-377824" algn="l">
              <a:lnSpc>
                <a:spcPts val="4899"/>
              </a:lnSpc>
              <a:buFont typeface="Arial"/>
              <a:buChar char="•"/>
            </a:pPr>
            <a:r>
              <a:rPr lang="en-US" sz="3499" b="1">
                <a:solidFill>
                  <a:srgbClr val="FFFFFF"/>
                </a:solidFill>
                <a:latin typeface="Monda Bold"/>
                <a:ea typeface="Monda Bold"/>
                <a:cs typeface="Monda Bold"/>
                <a:sym typeface="Monda Bold"/>
              </a:rPr>
              <a:t>SO THAT THESE TYPE OF ROWS ARE DROPPED FROM THE DATASET. </a:t>
            </a:r>
          </a:p>
          <a:p>
            <a:pPr algn="l">
              <a:lnSpc>
                <a:spcPts val="4899"/>
              </a:lnSpc>
            </a:pPr>
            <a:endParaRPr lang="en-US" sz="3499" b="1">
              <a:solidFill>
                <a:srgbClr val="FFFFFF"/>
              </a:solidFill>
              <a:latin typeface="Monda Bold"/>
              <a:ea typeface="Monda Bold"/>
              <a:cs typeface="Monda Bold"/>
              <a:sym typeface="Monda Bold"/>
            </a:endParaRPr>
          </a:p>
          <a:p>
            <a:pPr marL="755649" lvl="1" indent="-377824" algn="l">
              <a:lnSpc>
                <a:spcPts val="4899"/>
              </a:lnSpc>
              <a:buFont typeface="Arial"/>
              <a:buChar char="•"/>
            </a:pPr>
            <a:r>
              <a:rPr lang="en-US" sz="3499" b="1">
                <a:solidFill>
                  <a:srgbClr val="FFFFFF"/>
                </a:solidFill>
                <a:latin typeface="Monda Bold"/>
                <a:ea typeface="Monda Bold"/>
                <a:cs typeface="Monda Bold"/>
                <a:sym typeface="Monda Bold"/>
              </a:rPr>
              <a:t>SCATTER PLOTS ARE USED TO DETECT SOME MORE OUTLIERS AND THEY ARE ALSO REMOVED FROM OUR DATASET</a:t>
            </a:r>
            <a:r>
              <a:rPr lang="en-US" sz="3499" b="1">
                <a:solidFill>
                  <a:srgbClr val="000000"/>
                </a:solidFill>
                <a:latin typeface="Monda Bold"/>
                <a:ea typeface="Monda Bold"/>
                <a:cs typeface="Monda Bold"/>
                <a:sym typeface="Monda Bold"/>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190141" y="2746024"/>
            <a:ext cx="17907717" cy="7169698"/>
            <a:chOff x="0" y="0"/>
            <a:chExt cx="4716436" cy="1888316"/>
          </a:xfrm>
        </p:grpSpPr>
        <p:sp>
          <p:nvSpPr>
            <p:cNvPr id="4" name="Freeform 4"/>
            <p:cNvSpPr/>
            <p:nvPr/>
          </p:nvSpPr>
          <p:spPr>
            <a:xfrm>
              <a:off x="0" y="0"/>
              <a:ext cx="4716436" cy="1888316"/>
            </a:xfrm>
            <a:custGeom>
              <a:avLst/>
              <a:gdLst/>
              <a:ahLst/>
              <a:cxnLst/>
              <a:rect l="l" t="t" r="r" b="b"/>
              <a:pathLst>
                <a:path w="4716436" h="1888316">
                  <a:moveTo>
                    <a:pt x="22048" y="0"/>
                  </a:moveTo>
                  <a:lnTo>
                    <a:pt x="4694387" y="0"/>
                  </a:lnTo>
                  <a:cubicBezTo>
                    <a:pt x="4700235" y="0"/>
                    <a:pt x="4705843" y="2323"/>
                    <a:pt x="4709978" y="6458"/>
                  </a:cubicBezTo>
                  <a:cubicBezTo>
                    <a:pt x="4714113" y="10593"/>
                    <a:pt x="4716436" y="16201"/>
                    <a:pt x="4716436" y="22048"/>
                  </a:cubicBezTo>
                  <a:lnTo>
                    <a:pt x="4716436" y="1866267"/>
                  </a:lnTo>
                  <a:cubicBezTo>
                    <a:pt x="4716436" y="1878444"/>
                    <a:pt x="4706564" y="1888316"/>
                    <a:pt x="4694387" y="1888316"/>
                  </a:cubicBezTo>
                  <a:lnTo>
                    <a:pt x="22048" y="1888316"/>
                  </a:lnTo>
                  <a:cubicBezTo>
                    <a:pt x="9871" y="1888316"/>
                    <a:pt x="0" y="1878444"/>
                    <a:pt x="0" y="1866267"/>
                  </a:cubicBezTo>
                  <a:lnTo>
                    <a:pt x="0" y="22048"/>
                  </a:lnTo>
                  <a:cubicBezTo>
                    <a:pt x="0" y="16201"/>
                    <a:pt x="2323" y="10593"/>
                    <a:pt x="6458" y="6458"/>
                  </a:cubicBezTo>
                  <a:cubicBezTo>
                    <a:pt x="10593" y="2323"/>
                    <a:pt x="16201" y="0"/>
                    <a:pt x="22048" y="0"/>
                  </a:cubicBezTo>
                  <a:close/>
                </a:path>
              </a:pathLst>
            </a:custGeom>
            <a:solidFill>
              <a:srgbClr val="363E36">
                <a:alpha val="80784"/>
              </a:srgbClr>
            </a:solidFill>
            <a:ln w="57150" cap="rnd">
              <a:solidFill>
                <a:srgbClr val="000000">
                  <a:alpha val="80784"/>
                </a:srgbClr>
              </a:solidFill>
              <a:prstDash val="solid"/>
              <a:round/>
            </a:ln>
          </p:spPr>
        </p:sp>
        <p:sp>
          <p:nvSpPr>
            <p:cNvPr id="5" name="TextBox 5"/>
            <p:cNvSpPr txBox="1"/>
            <p:nvPr/>
          </p:nvSpPr>
          <p:spPr>
            <a:xfrm>
              <a:off x="0" y="-47625"/>
              <a:ext cx="4716436" cy="1935941"/>
            </a:xfrm>
            <a:prstGeom prst="rect">
              <a:avLst/>
            </a:prstGeom>
          </p:spPr>
          <p:txBody>
            <a:bodyPr lIns="50800" tIns="50800" rIns="50800" bIns="50800" rtlCol="0" anchor="ctr"/>
            <a:lstStyle/>
            <a:p>
              <a:pPr algn="ctr">
                <a:lnSpc>
                  <a:spcPts val="3220"/>
                </a:lnSpc>
              </a:pPr>
              <a:endParaRPr/>
            </a:p>
          </p:txBody>
        </p:sp>
      </p:grpSp>
      <p:grpSp>
        <p:nvGrpSpPr>
          <p:cNvPr id="6" name="Group 6"/>
          <p:cNvGrpSpPr/>
          <p:nvPr/>
        </p:nvGrpSpPr>
        <p:grpSpPr>
          <a:xfrm>
            <a:off x="0" y="0"/>
            <a:ext cx="18288000" cy="2238140"/>
            <a:chOff x="0" y="0"/>
            <a:chExt cx="4816593" cy="589469"/>
          </a:xfrm>
        </p:grpSpPr>
        <p:sp>
          <p:nvSpPr>
            <p:cNvPr id="7" name="Freeform 7"/>
            <p:cNvSpPr/>
            <p:nvPr/>
          </p:nvSpPr>
          <p:spPr>
            <a:xfrm>
              <a:off x="0" y="0"/>
              <a:ext cx="4816592" cy="589469"/>
            </a:xfrm>
            <a:custGeom>
              <a:avLst/>
              <a:gdLst/>
              <a:ahLst/>
              <a:cxnLst/>
              <a:rect l="l" t="t" r="r" b="b"/>
              <a:pathLst>
                <a:path w="4816592" h="589469">
                  <a:moveTo>
                    <a:pt x="21590" y="0"/>
                  </a:moveTo>
                  <a:lnTo>
                    <a:pt x="4795002" y="0"/>
                  </a:lnTo>
                  <a:cubicBezTo>
                    <a:pt x="4800728" y="0"/>
                    <a:pt x="4806220" y="2275"/>
                    <a:pt x="4810269" y="6324"/>
                  </a:cubicBezTo>
                  <a:cubicBezTo>
                    <a:pt x="4814318" y="10372"/>
                    <a:pt x="4816592" y="15864"/>
                    <a:pt x="4816592" y="21590"/>
                  </a:cubicBezTo>
                  <a:lnTo>
                    <a:pt x="4816592" y="567879"/>
                  </a:lnTo>
                  <a:cubicBezTo>
                    <a:pt x="4816592" y="579803"/>
                    <a:pt x="4806926" y="589469"/>
                    <a:pt x="4795002" y="589469"/>
                  </a:cubicBezTo>
                  <a:lnTo>
                    <a:pt x="21590" y="589469"/>
                  </a:lnTo>
                  <a:cubicBezTo>
                    <a:pt x="15864" y="589469"/>
                    <a:pt x="10372" y="587194"/>
                    <a:pt x="6324" y="583145"/>
                  </a:cubicBezTo>
                  <a:cubicBezTo>
                    <a:pt x="2275" y="579096"/>
                    <a:pt x="0" y="573605"/>
                    <a:pt x="0" y="567879"/>
                  </a:cubicBezTo>
                  <a:lnTo>
                    <a:pt x="0" y="21590"/>
                  </a:lnTo>
                  <a:cubicBezTo>
                    <a:pt x="0" y="9666"/>
                    <a:pt x="9666" y="0"/>
                    <a:pt x="21590" y="0"/>
                  </a:cubicBezTo>
                  <a:close/>
                </a:path>
              </a:pathLst>
            </a:custGeom>
            <a:solidFill>
              <a:srgbClr val="363E36">
                <a:alpha val="80784"/>
              </a:srgbClr>
            </a:solidFill>
            <a:ln w="57150" cap="rnd">
              <a:solidFill>
                <a:srgbClr val="000000">
                  <a:alpha val="80784"/>
                </a:srgbClr>
              </a:solidFill>
              <a:prstDash val="solid"/>
              <a:round/>
            </a:ln>
          </p:spPr>
        </p:sp>
        <p:sp>
          <p:nvSpPr>
            <p:cNvPr id="8" name="TextBox 8"/>
            <p:cNvSpPr txBox="1"/>
            <p:nvPr/>
          </p:nvSpPr>
          <p:spPr>
            <a:xfrm>
              <a:off x="0" y="-47625"/>
              <a:ext cx="4816593" cy="637094"/>
            </a:xfrm>
            <a:prstGeom prst="rect">
              <a:avLst/>
            </a:prstGeom>
          </p:spPr>
          <p:txBody>
            <a:bodyPr lIns="50800" tIns="50800" rIns="50800" bIns="50800" rtlCol="0" anchor="ctr"/>
            <a:lstStyle/>
            <a:p>
              <a:pPr algn="ctr">
                <a:lnSpc>
                  <a:spcPts val="3220"/>
                </a:lnSpc>
              </a:pPr>
              <a:endParaRPr/>
            </a:p>
          </p:txBody>
        </p:sp>
      </p:grpSp>
      <p:sp>
        <p:nvSpPr>
          <p:cNvPr id="9" name="Freeform 9"/>
          <p:cNvSpPr/>
          <p:nvPr/>
        </p:nvSpPr>
        <p:spPr>
          <a:xfrm>
            <a:off x="1325391" y="5552626"/>
            <a:ext cx="15139267" cy="2798873"/>
          </a:xfrm>
          <a:custGeom>
            <a:avLst/>
            <a:gdLst/>
            <a:ahLst/>
            <a:cxnLst/>
            <a:rect l="l" t="t" r="r" b="b"/>
            <a:pathLst>
              <a:path w="15139267" h="2798873">
                <a:moveTo>
                  <a:pt x="0" y="0"/>
                </a:moveTo>
                <a:lnTo>
                  <a:pt x="15139267" y="0"/>
                </a:lnTo>
                <a:lnTo>
                  <a:pt x="15139267" y="2798872"/>
                </a:lnTo>
                <a:lnTo>
                  <a:pt x="0" y="2798872"/>
                </a:lnTo>
                <a:lnTo>
                  <a:pt x="0" y="0"/>
                </a:lnTo>
                <a:close/>
              </a:path>
            </a:pathLst>
          </a:custGeom>
          <a:blipFill>
            <a:blip r:embed="rId3"/>
            <a:stretch>
              <a:fillRect t="-197735" b="-56422"/>
            </a:stretch>
          </a:blipFill>
        </p:spPr>
      </p:sp>
      <p:sp>
        <p:nvSpPr>
          <p:cNvPr id="10" name="TextBox 10"/>
          <p:cNvSpPr txBox="1"/>
          <p:nvPr/>
        </p:nvSpPr>
        <p:spPr>
          <a:xfrm>
            <a:off x="190141" y="625040"/>
            <a:ext cx="17907717" cy="1368383"/>
          </a:xfrm>
          <a:prstGeom prst="rect">
            <a:avLst/>
          </a:prstGeom>
        </p:spPr>
        <p:txBody>
          <a:bodyPr lIns="0" tIns="0" rIns="0" bIns="0" rtlCol="0" anchor="t">
            <a:spAutoFit/>
          </a:bodyPr>
          <a:lstStyle/>
          <a:p>
            <a:pPr algn="l">
              <a:lnSpc>
                <a:spcPts val="11200"/>
              </a:lnSpc>
              <a:spcBef>
                <a:spcPct val="0"/>
              </a:spcBef>
            </a:pPr>
            <a:r>
              <a:rPr lang="en-US" sz="8000" b="1" u="sng">
                <a:solidFill>
                  <a:srgbClr val="FFFFFF"/>
                </a:solidFill>
                <a:latin typeface="Monda Bold"/>
                <a:ea typeface="Monda Bold"/>
                <a:cs typeface="Monda Bold"/>
                <a:sym typeface="Monda Bold"/>
              </a:rPr>
              <a:t>ONE HOT ENCODING </a:t>
            </a:r>
          </a:p>
        </p:txBody>
      </p:sp>
      <p:sp>
        <p:nvSpPr>
          <p:cNvPr id="11" name="TextBox 11"/>
          <p:cNvSpPr txBox="1"/>
          <p:nvPr/>
        </p:nvSpPr>
        <p:spPr>
          <a:xfrm>
            <a:off x="675393" y="3088991"/>
            <a:ext cx="17161595" cy="2463635"/>
          </a:xfrm>
          <a:prstGeom prst="rect">
            <a:avLst/>
          </a:prstGeom>
        </p:spPr>
        <p:txBody>
          <a:bodyPr lIns="0" tIns="0" rIns="0" bIns="0" rtlCol="0" anchor="t">
            <a:spAutoFit/>
          </a:bodyPr>
          <a:lstStyle/>
          <a:p>
            <a:pPr marL="755651" lvl="1" indent="-377825" algn="l">
              <a:lnSpc>
                <a:spcPts val="4900"/>
              </a:lnSpc>
              <a:buFont typeface="Arial"/>
              <a:buChar char="•"/>
            </a:pPr>
            <a:r>
              <a:rPr lang="en-US" sz="3500" b="1">
                <a:solidFill>
                  <a:srgbClr val="FFFFFF"/>
                </a:solidFill>
                <a:latin typeface="Monda Bold"/>
                <a:ea typeface="Monda Bold"/>
                <a:cs typeface="Monda Bold"/>
                <a:sym typeface="Monda Bold"/>
              </a:rPr>
              <a:t>This technique is used to convert the categorical variables into numeric values.</a:t>
            </a:r>
          </a:p>
          <a:p>
            <a:pPr marL="755651" lvl="1" indent="-377825" algn="l">
              <a:lnSpc>
                <a:spcPts val="4900"/>
              </a:lnSpc>
              <a:buFont typeface="Arial"/>
              <a:buChar char="•"/>
            </a:pPr>
            <a:r>
              <a:rPr lang="en-US" sz="3500" b="1">
                <a:solidFill>
                  <a:srgbClr val="FFFFFF"/>
                </a:solidFill>
                <a:latin typeface="Monda Bold"/>
                <a:ea typeface="Monda Bold"/>
                <a:cs typeface="Monda Bold"/>
                <a:sym typeface="Monda Bold"/>
              </a:rPr>
              <a:t>Our dataset contains a categorical variable which is “location”.</a:t>
            </a:r>
          </a:p>
          <a:p>
            <a:pPr marL="755651" lvl="1" indent="-377825" algn="l">
              <a:lnSpc>
                <a:spcPts val="4900"/>
              </a:lnSpc>
              <a:buFont typeface="Arial"/>
              <a:buChar char="•"/>
            </a:pPr>
            <a:r>
              <a:rPr lang="en-US" sz="3500" b="1">
                <a:solidFill>
                  <a:srgbClr val="FFFFFF"/>
                </a:solidFill>
                <a:latin typeface="Monda Bold"/>
                <a:ea typeface="Monda Bold"/>
                <a:cs typeface="Monda Bold"/>
                <a:sym typeface="Monda Bold"/>
              </a:rPr>
              <a:t>We have used one hot encoding method to convert  them as numeric values.</a:t>
            </a:r>
          </a:p>
        </p:txBody>
      </p:sp>
      <p:sp>
        <p:nvSpPr>
          <p:cNvPr id="12" name="TextBox 12"/>
          <p:cNvSpPr txBox="1"/>
          <p:nvPr/>
        </p:nvSpPr>
        <p:spPr>
          <a:xfrm>
            <a:off x="302332" y="8501826"/>
            <a:ext cx="17907717" cy="1206417"/>
          </a:xfrm>
          <a:prstGeom prst="rect">
            <a:avLst/>
          </a:prstGeom>
        </p:spPr>
        <p:txBody>
          <a:bodyPr lIns="0" tIns="0" rIns="0" bIns="0" rtlCol="0" anchor="t">
            <a:spAutoFit/>
          </a:bodyPr>
          <a:lstStyle/>
          <a:p>
            <a:pPr marL="755649" lvl="1" indent="-377824" algn="l">
              <a:lnSpc>
                <a:spcPts val="4899"/>
              </a:lnSpc>
              <a:buFont typeface="Arial"/>
              <a:buChar char="•"/>
            </a:pPr>
            <a:r>
              <a:rPr lang="en-US" sz="3499" b="1">
                <a:solidFill>
                  <a:srgbClr val="FFFFFF"/>
                </a:solidFill>
                <a:latin typeface="Monda Bold"/>
                <a:ea typeface="Monda Bold"/>
                <a:cs typeface="Monda Bold"/>
                <a:sym typeface="Monda Bold"/>
              </a:rPr>
              <a:t>As we can see the location name 1st block jayanagar having the value 1 and the rest ofthe location are treated as 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190141" y="2746024"/>
            <a:ext cx="17907717" cy="7169698"/>
            <a:chOff x="0" y="0"/>
            <a:chExt cx="4716436" cy="1888316"/>
          </a:xfrm>
        </p:grpSpPr>
        <p:sp>
          <p:nvSpPr>
            <p:cNvPr id="4" name="Freeform 4"/>
            <p:cNvSpPr/>
            <p:nvPr/>
          </p:nvSpPr>
          <p:spPr>
            <a:xfrm>
              <a:off x="0" y="0"/>
              <a:ext cx="4716436" cy="1888316"/>
            </a:xfrm>
            <a:custGeom>
              <a:avLst/>
              <a:gdLst/>
              <a:ahLst/>
              <a:cxnLst/>
              <a:rect l="l" t="t" r="r" b="b"/>
              <a:pathLst>
                <a:path w="4716436" h="1888316">
                  <a:moveTo>
                    <a:pt x="22048" y="0"/>
                  </a:moveTo>
                  <a:lnTo>
                    <a:pt x="4694387" y="0"/>
                  </a:lnTo>
                  <a:cubicBezTo>
                    <a:pt x="4700235" y="0"/>
                    <a:pt x="4705843" y="2323"/>
                    <a:pt x="4709978" y="6458"/>
                  </a:cubicBezTo>
                  <a:cubicBezTo>
                    <a:pt x="4714113" y="10593"/>
                    <a:pt x="4716436" y="16201"/>
                    <a:pt x="4716436" y="22048"/>
                  </a:cubicBezTo>
                  <a:lnTo>
                    <a:pt x="4716436" y="1866267"/>
                  </a:lnTo>
                  <a:cubicBezTo>
                    <a:pt x="4716436" y="1878444"/>
                    <a:pt x="4706564" y="1888316"/>
                    <a:pt x="4694387" y="1888316"/>
                  </a:cubicBezTo>
                  <a:lnTo>
                    <a:pt x="22048" y="1888316"/>
                  </a:lnTo>
                  <a:cubicBezTo>
                    <a:pt x="9871" y="1888316"/>
                    <a:pt x="0" y="1878444"/>
                    <a:pt x="0" y="1866267"/>
                  </a:cubicBezTo>
                  <a:lnTo>
                    <a:pt x="0" y="22048"/>
                  </a:lnTo>
                  <a:cubicBezTo>
                    <a:pt x="0" y="16201"/>
                    <a:pt x="2323" y="10593"/>
                    <a:pt x="6458" y="6458"/>
                  </a:cubicBezTo>
                  <a:cubicBezTo>
                    <a:pt x="10593" y="2323"/>
                    <a:pt x="16201" y="0"/>
                    <a:pt x="22048" y="0"/>
                  </a:cubicBezTo>
                  <a:close/>
                </a:path>
              </a:pathLst>
            </a:custGeom>
            <a:solidFill>
              <a:srgbClr val="363E36">
                <a:alpha val="80784"/>
              </a:srgbClr>
            </a:solidFill>
            <a:ln w="57150" cap="rnd">
              <a:solidFill>
                <a:srgbClr val="000000">
                  <a:alpha val="80784"/>
                </a:srgbClr>
              </a:solidFill>
              <a:prstDash val="solid"/>
              <a:round/>
            </a:ln>
          </p:spPr>
        </p:sp>
        <p:sp>
          <p:nvSpPr>
            <p:cNvPr id="5" name="TextBox 5"/>
            <p:cNvSpPr txBox="1"/>
            <p:nvPr/>
          </p:nvSpPr>
          <p:spPr>
            <a:xfrm>
              <a:off x="0" y="-47625"/>
              <a:ext cx="4716436" cy="1935941"/>
            </a:xfrm>
            <a:prstGeom prst="rect">
              <a:avLst/>
            </a:prstGeom>
          </p:spPr>
          <p:txBody>
            <a:bodyPr lIns="50800" tIns="50800" rIns="50800" bIns="50800" rtlCol="0" anchor="ctr"/>
            <a:lstStyle/>
            <a:p>
              <a:pPr algn="ctr">
                <a:lnSpc>
                  <a:spcPts val="3220"/>
                </a:lnSpc>
              </a:pPr>
              <a:r>
                <a:rPr lang="en-US" sz="2300" b="1">
                  <a:solidFill>
                    <a:srgbClr val="FFFFFF">
                      <a:alpha val="80784"/>
                    </a:srgbClr>
                  </a:solidFill>
                  <a:latin typeface="Monda Bold"/>
                  <a:ea typeface="Monda Bold"/>
                  <a:cs typeface="Monda Bold"/>
                  <a:sym typeface="Monda Bold"/>
                </a:rPr>
                <a:t> </a:t>
              </a:r>
            </a:p>
          </p:txBody>
        </p:sp>
      </p:grpSp>
      <p:grpSp>
        <p:nvGrpSpPr>
          <p:cNvPr id="6" name="Group 6"/>
          <p:cNvGrpSpPr/>
          <p:nvPr/>
        </p:nvGrpSpPr>
        <p:grpSpPr>
          <a:xfrm>
            <a:off x="0" y="0"/>
            <a:ext cx="18288000" cy="2238140"/>
            <a:chOff x="0" y="0"/>
            <a:chExt cx="4816593" cy="589469"/>
          </a:xfrm>
        </p:grpSpPr>
        <p:sp>
          <p:nvSpPr>
            <p:cNvPr id="7" name="Freeform 7"/>
            <p:cNvSpPr/>
            <p:nvPr/>
          </p:nvSpPr>
          <p:spPr>
            <a:xfrm>
              <a:off x="0" y="0"/>
              <a:ext cx="4816592" cy="589469"/>
            </a:xfrm>
            <a:custGeom>
              <a:avLst/>
              <a:gdLst/>
              <a:ahLst/>
              <a:cxnLst/>
              <a:rect l="l" t="t" r="r" b="b"/>
              <a:pathLst>
                <a:path w="4816592" h="589469">
                  <a:moveTo>
                    <a:pt x="21590" y="0"/>
                  </a:moveTo>
                  <a:lnTo>
                    <a:pt x="4795002" y="0"/>
                  </a:lnTo>
                  <a:cubicBezTo>
                    <a:pt x="4800728" y="0"/>
                    <a:pt x="4806220" y="2275"/>
                    <a:pt x="4810269" y="6324"/>
                  </a:cubicBezTo>
                  <a:cubicBezTo>
                    <a:pt x="4814318" y="10372"/>
                    <a:pt x="4816592" y="15864"/>
                    <a:pt x="4816592" y="21590"/>
                  </a:cubicBezTo>
                  <a:lnTo>
                    <a:pt x="4816592" y="567879"/>
                  </a:lnTo>
                  <a:cubicBezTo>
                    <a:pt x="4816592" y="579803"/>
                    <a:pt x="4806926" y="589469"/>
                    <a:pt x="4795002" y="589469"/>
                  </a:cubicBezTo>
                  <a:lnTo>
                    <a:pt x="21590" y="589469"/>
                  </a:lnTo>
                  <a:cubicBezTo>
                    <a:pt x="15864" y="589469"/>
                    <a:pt x="10372" y="587194"/>
                    <a:pt x="6324" y="583145"/>
                  </a:cubicBezTo>
                  <a:cubicBezTo>
                    <a:pt x="2275" y="579096"/>
                    <a:pt x="0" y="573605"/>
                    <a:pt x="0" y="567879"/>
                  </a:cubicBezTo>
                  <a:lnTo>
                    <a:pt x="0" y="21590"/>
                  </a:lnTo>
                  <a:cubicBezTo>
                    <a:pt x="0" y="9666"/>
                    <a:pt x="9666" y="0"/>
                    <a:pt x="21590" y="0"/>
                  </a:cubicBezTo>
                  <a:close/>
                </a:path>
              </a:pathLst>
            </a:custGeom>
            <a:solidFill>
              <a:srgbClr val="363E36">
                <a:alpha val="80784"/>
              </a:srgbClr>
            </a:solidFill>
            <a:ln w="57150" cap="rnd">
              <a:solidFill>
                <a:srgbClr val="000000">
                  <a:alpha val="80784"/>
                </a:srgbClr>
              </a:solidFill>
              <a:prstDash val="solid"/>
              <a:round/>
            </a:ln>
          </p:spPr>
        </p:sp>
        <p:sp>
          <p:nvSpPr>
            <p:cNvPr id="8" name="TextBox 8"/>
            <p:cNvSpPr txBox="1"/>
            <p:nvPr/>
          </p:nvSpPr>
          <p:spPr>
            <a:xfrm>
              <a:off x="0" y="-47625"/>
              <a:ext cx="4816593" cy="637094"/>
            </a:xfrm>
            <a:prstGeom prst="rect">
              <a:avLst/>
            </a:prstGeom>
          </p:spPr>
          <p:txBody>
            <a:bodyPr lIns="50800" tIns="50800" rIns="50800" bIns="50800" rtlCol="0" anchor="ctr"/>
            <a:lstStyle/>
            <a:p>
              <a:pPr algn="ctr">
                <a:lnSpc>
                  <a:spcPts val="3220"/>
                </a:lnSpc>
              </a:pPr>
              <a:endParaRPr/>
            </a:p>
          </p:txBody>
        </p:sp>
      </p:grpSp>
      <p:sp>
        <p:nvSpPr>
          <p:cNvPr id="9" name="Freeform 9"/>
          <p:cNvSpPr/>
          <p:nvPr/>
        </p:nvSpPr>
        <p:spPr>
          <a:xfrm>
            <a:off x="364758" y="7551167"/>
            <a:ext cx="17558485" cy="2119093"/>
          </a:xfrm>
          <a:custGeom>
            <a:avLst/>
            <a:gdLst/>
            <a:ahLst/>
            <a:cxnLst/>
            <a:rect l="l" t="t" r="r" b="b"/>
            <a:pathLst>
              <a:path w="17558485" h="2119093">
                <a:moveTo>
                  <a:pt x="0" y="0"/>
                </a:moveTo>
                <a:lnTo>
                  <a:pt x="17558484" y="0"/>
                </a:lnTo>
                <a:lnTo>
                  <a:pt x="17558484" y="2119093"/>
                </a:lnTo>
                <a:lnTo>
                  <a:pt x="0" y="2119093"/>
                </a:lnTo>
                <a:lnTo>
                  <a:pt x="0" y="0"/>
                </a:lnTo>
                <a:close/>
              </a:path>
            </a:pathLst>
          </a:custGeom>
          <a:blipFill>
            <a:blip r:embed="rId3">
              <a:alphaModFix amt="73000"/>
            </a:blip>
            <a:stretch>
              <a:fillRect l="-748" t="-383520" r="-1831" b="-49111"/>
            </a:stretch>
          </a:blipFill>
        </p:spPr>
      </p:sp>
      <p:sp>
        <p:nvSpPr>
          <p:cNvPr id="10" name="TextBox 10"/>
          <p:cNvSpPr txBox="1"/>
          <p:nvPr/>
        </p:nvSpPr>
        <p:spPr>
          <a:xfrm>
            <a:off x="0" y="625040"/>
            <a:ext cx="18288000" cy="1368383"/>
          </a:xfrm>
          <a:prstGeom prst="rect">
            <a:avLst/>
          </a:prstGeom>
        </p:spPr>
        <p:txBody>
          <a:bodyPr lIns="0" tIns="0" rIns="0" bIns="0" rtlCol="0" anchor="t">
            <a:spAutoFit/>
          </a:bodyPr>
          <a:lstStyle/>
          <a:p>
            <a:pPr algn="l">
              <a:lnSpc>
                <a:spcPts val="11200"/>
              </a:lnSpc>
              <a:spcBef>
                <a:spcPct val="0"/>
              </a:spcBef>
            </a:pPr>
            <a:r>
              <a:rPr lang="en-US" sz="8000" b="1" u="sng">
                <a:solidFill>
                  <a:srgbClr val="FFFFFF"/>
                </a:solidFill>
                <a:latin typeface="Monda Bold"/>
                <a:ea typeface="Monda Bold"/>
                <a:cs typeface="Monda Bold"/>
                <a:sym typeface="Monda Bold"/>
              </a:rPr>
              <a:t>MODEL CREATION </a:t>
            </a:r>
          </a:p>
        </p:txBody>
      </p:sp>
      <p:sp>
        <p:nvSpPr>
          <p:cNvPr id="11" name="TextBox 11"/>
          <p:cNvSpPr txBox="1"/>
          <p:nvPr/>
        </p:nvSpPr>
        <p:spPr>
          <a:xfrm>
            <a:off x="190141" y="3074890"/>
            <a:ext cx="17907717" cy="4301836"/>
          </a:xfrm>
          <a:prstGeom prst="rect">
            <a:avLst/>
          </a:prstGeom>
        </p:spPr>
        <p:txBody>
          <a:bodyPr lIns="0" tIns="0" rIns="0" bIns="0" rtlCol="0" anchor="t">
            <a:spAutoFit/>
          </a:bodyPr>
          <a:lstStyle/>
          <a:p>
            <a:pPr marL="755649" lvl="1" indent="-377824" algn="l">
              <a:lnSpc>
                <a:spcPts val="4899"/>
              </a:lnSpc>
              <a:buFont typeface="Arial"/>
              <a:buChar char="•"/>
            </a:pPr>
            <a:r>
              <a:rPr lang="en-US" sz="3499" b="1">
                <a:solidFill>
                  <a:srgbClr val="FFFFFF"/>
                </a:solidFill>
                <a:latin typeface="Monda Bold"/>
                <a:ea typeface="Monda Bold"/>
                <a:cs typeface="Monda Bold"/>
                <a:sym typeface="Monda Bold"/>
              </a:rPr>
              <a:t> THE PROCESS OF MODELING MEANS TRAINING A MACHINE LEARNING ALGORITHM TO PREDICT THE LABELS FROM THE FEATURES.</a:t>
            </a:r>
          </a:p>
          <a:p>
            <a:pPr algn="l">
              <a:lnSpc>
                <a:spcPts val="4899"/>
              </a:lnSpc>
            </a:pPr>
            <a:endParaRPr lang="en-US" sz="3499" b="1">
              <a:solidFill>
                <a:srgbClr val="FFFFFF"/>
              </a:solidFill>
              <a:latin typeface="Monda Bold"/>
              <a:ea typeface="Monda Bold"/>
              <a:cs typeface="Monda Bold"/>
              <a:sym typeface="Monda Bold"/>
            </a:endParaRPr>
          </a:p>
          <a:p>
            <a:pPr marL="755649" lvl="1" indent="-377824" algn="l">
              <a:lnSpc>
                <a:spcPts val="4899"/>
              </a:lnSpc>
              <a:buFont typeface="Arial"/>
              <a:buChar char="•"/>
            </a:pPr>
            <a:r>
              <a:rPr lang="en-US" sz="3499" b="1">
                <a:solidFill>
                  <a:srgbClr val="FFFFFF"/>
                </a:solidFill>
                <a:latin typeface="Monda Bold"/>
                <a:ea typeface="Monda Bold"/>
                <a:cs typeface="Monda Bold"/>
                <a:sym typeface="Monda Bold"/>
              </a:rPr>
              <a:t> WE HAVE USED LINEAR REGRESSION ALGORITHM FOR TRAINIG AND TESTING OF THE MODEL.</a:t>
            </a:r>
          </a:p>
          <a:p>
            <a:pPr algn="l">
              <a:lnSpc>
                <a:spcPts val="4899"/>
              </a:lnSpc>
            </a:pPr>
            <a:endParaRPr lang="en-US" sz="3499" b="1">
              <a:solidFill>
                <a:srgbClr val="FFFFFF"/>
              </a:solidFill>
              <a:latin typeface="Monda Bold"/>
              <a:ea typeface="Monda Bold"/>
              <a:cs typeface="Monda Bold"/>
              <a:sym typeface="Monda Bold"/>
            </a:endParaRPr>
          </a:p>
          <a:p>
            <a:pPr marL="755649" lvl="1" indent="-377824" algn="l">
              <a:lnSpc>
                <a:spcPts val="4899"/>
              </a:lnSpc>
              <a:buFont typeface="Arial"/>
              <a:buChar char="•"/>
            </a:pPr>
            <a:r>
              <a:rPr lang="en-US" sz="3499" b="1">
                <a:solidFill>
                  <a:srgbClr val="FFFFFF"/>
                </a:solidFill>
                <a:latin typeface="Monda Bold"/>
                <a:ea typeface="Monda Bold"/>
                <a:cs typeface="Monda Bold"/>
                <a:sym typeface="Monda Bold"/>
              </a:rPr>
              <a:t> THE ACCURACY RATE OF OUR MODEL IS 87% WHICH IS PRETTY GOOD.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190141" y="2746024"/>
            <a:ext cx="17907717" cy="7169698"/>
            <a:chOff x="0" y="0"/>
            <a:chExt cx="4716436" cy="1888316"/>
          </a:xfrm>
        </p:grpSpPr>
        <p:sp>
          <p:nvSpPr>
            <p:cNvPr id="4" name="Freeform 4"/>
            <p:cNvSpPr/>
            <p:nvPr/>
          </p:nvSpPr>
          <p:spPr>
            <a:xfrm>
              <a:off x="0" y="0"/>
              <a:ext cx="4716436" cy="1888316"/>
            </a:xfrm>
            <a:custGeom>
              <a:avLst/>
              <a:gdLst/>
              <a:ahLst/>
              <a:cxnLst/>
              <a:rect l="l" t="t" r="r" b="b"/>
              <a:pathLst>
                <a:path w="4716436" h="1888316">
                  <a:moveTo>
                    <a:pt x="22048" y="0"/>
                  </a:moveTo>
                  <a:lnTo>
                    <a:pt x="4694387" y="0"/>
                  </a:lnTo>
                  <a:cubicBezTo>
                    <a:pt x="4700235" y="0"/>
                    <a:pt x="4705843" y="2323"/>
                    <a:pt x="4709978" y="6458"/>
                  </a:cubicBezTo>
                  <a:cubicBezTo>
                    <a:pt x="4714113" y="10593"/>
                    <a:pt x="4716436" y="16201"/>
                    <a:pt x="4716436" y="22048"/>
                  </a:cubicBezTo>
                  <a:lnTo>
                    <a:pt x="4716436" y="1866267"/>
                  </a:lnTo>
                  <a:cubicBezTo>
                    <a:pt x="4716436" y="1878444"/>
                    <a:pt x="4706564" y="1888316"/>
                    <a:pt x="4694387" y="1888316"/>
                  </a:cubicBezTo>
                  <a:lnTo>
                    <a:pt x="22048" y="1888316"/>
                  </a:lnTo>
                  <a:cubicBezTo>
                    <a:pt x="9871" y="1888316"/>
                    <a:pt x="0" y="1878444"/>
                    <a:pt x="0" y="1866267"/>
                  </a:cubicBezTo>
                  <a:lnTo>
                    <a:pt x="0" y="22048"/>
                  </a:lnTo>
                  <a:cubicBezTo>
                    <a:pt x="0" y="16201"/>
                    <a:pt x="2323" y="10593"/>
                    <a:pt x="6458" y="6458"/>
                  </a:cubicBezTo>
                  <a:cubicBezTo>
                    <a:pt x="10593" y="2323"/>
                    <a:pt x="16201" y="0"/>
                    <a:pt x="22048" y="0"/>
                  </a:cubicBezTo>
                  <a:close/>
                </a:path>
              </a:pathLst>
            </a:custGeom>
            <a:solidFill>
              <a:srgbClr val="363E36">
                <a:alpha val="80784"/>
              </a:srgbClr>
            </a:solidFill>
            <a:ln w="57150" cap="rnd">
              <a:solidFill>
                <a:srgbClr val="000000">
                  <a:alpha val="80784"/>
                </a:srgbClr>
              </a:solidFill>
              <a:prstDash val="solid"/>
              <a:round/>
            </a:ln>
          </p:spPr>
        </p:sp>
        <p:sp>
          <p:nvSpPr>
            <p:cNvPr id="5" name="TextBox 5"/>
            <p:cNvSpPr txBox="1"/>
            <p:nvPr/>
          </p:nvSpPr>
          <p:spPr>
            <a:xfrm>
              <a:off x="0" y="-47625"/>
              <a:ext cx="4716436" cy="1935941"/>
            </a:xfrm>
            <a:prstGeom prst="rect">
              <a:avLst/>
            </a:prstGeom>
          </p:spPr>
          <p:txBody>
            <a:bodyPr lIns="50800" tIns="50800" rIns="50800" bIns="50800" rtlCol="0" anchor="ctr"/>
            <a:lstStyle/>
            <a:p>
              <a:pPr algn="ctr">
                <a:lnSpc>
                  <a:spcPts val="3220"/>
                </a:lnSpc>
              </a:pPr>
              <a:endParaRPr/>
            </a:p>
          </p:txBody>
        </p:sp>
      </p:grpSp>
      <p:grpSp>
        <p:nvGrpSpPr>
          <p:cNvPr id="6" name="Group 6"/>
          <p:cNvGrpSpPr/>
          <p:nvPr/>
        </p:nvGrpSpPr>
        <p:grpSpPr>
          <a:xfrm>
            <a:off x="0" y="0"/>
            <a:ext cx="18288000" cy="2238140"/>
            <a:chOff x="0" y="0"/>
            <a:chExt cx="4816593" cy="589469"/>
          </a:xfrm>
        </p:grpSpPr>
        <p:sp>
          <p:nvSpPr>
            <p:cNvPr id="7" name="Freeform 7"/>
            <p:cNvSpPr/>
            <p:nvPr/>
          </p:nvSpPr>
          <p:spPr>
            <a:xfrm>
              <a:off x="0" y="0"/>
              <a:ext cx="4816592" cy="589469"/>
            </a:xfrm>
            <a:custGeom>
              <a:avLst/>
              <a:gdLst/>
              <a:ahLst/>
              <a:cxnLst/>
              <a:rect l="l" t="t" r="r" b="b"/>
              <a:pathLst>
                <a:path w="4816592" h="589469">
                  <a:moveTo>
                    <a:pt x="21590" y="0"/>
                  </a:moveTo>
                  <a:lnTo>
                    <a:pt x="4795002" y="0"/>
                  </a:lnTo>
                  <a:cubicBezTo>
                    <a:pt x="4800728" y="0"/>
                    <a:pt x="4806220" y="2275"/>
                    <a:pt x="4810269" y="6324"/>
                  </a:cubicBezTo>
                  <a:cubicBezTo>
                    <a:pt x="4814318" y="10372"/>
                    <a:pt x="4816592" y="15864"/>
                    <a:pt x="4816592" y="21590"/>
                  </a:cubicBezTo>
                  <a:lnTo>
                    <a:pt x="4816592" y="567879"/>
                  </a:lnTo>
                  <a:cubicBezTo>
                    <a:pt x="4816592" y="579803"/>
                    <a:pt x="4806926" y="589469"/>
                    <a:pt x="4795002" y="589469"/>
                  </a:cubicBezTo>
                  <a:lnTo>
                    <a:pt x="21590" y="589469"/>
                  </a:lnTo>
                  <a:cubicBezTo>
                    <a:pt x="15864" y="589469"/>
                    <a:pt x="10372" y="587194"/>
                    <a:pt x="6324" y="583145"/>
                  </a:cubicBezTo>
                  <a:cubicBezTo>
                    <a:pt x="2275" y="579096"/>
                    <a:pt x="0" y="573605"/>
                    <a:pt x="0" y="567879"/>
                  </a:cubicBezTo>
                  <a:lnTo>
                    <a:pt x="0" y="21590"/>
                  </a:lnTo>
                  <a:cubicBezTo>
                    <a:pt x="0" y="9666"/>
                    <a:pt x="9666" y="0"/>
                    <a:pt x="21590" y="0"/>
                  </a:cubicBezTo>
                  <a:close/>
                </a:path>
              </a:pathLst>
            </a:custGeom>
            <a:solidFill>
              <a:srgbClr val="363E36">
                <a:alpha val="80784"/>
              </a:srgbClr>
            </a:solidFill>
            <a:ln w="57150" cap="rnd">
              <a:solidFill>
                <a:srgbClr val="000000">
                  <a:alpha val="80784"/>
                </a:srgbClr>
              </a:solidFill>
              <a:prstDash val="solid"/>
              <a:round/>
            </a:ln>
          </p:spPr>
        </p:sp>
        <p:sp>
          <p:nvSpPr>
            <p:cNvPr id="8" name="TextBox 8"/>
            <p:cNvSpPr txBox="1"/>
            <p:nvPr/>
          </p:nvSpPr>
          <p:spPr>
            <a:xfrm>
              <a:off x="0" y="-47625"/>
              <a:ext cx="4816593" cy="637094"/>
            </a:xfrm>
            <a:prstGeom prst="rect">
              <a:avLst/>
            </a:prstGeom>
          </p:spPr>
          <p:txBody>
            <a:bodyPr lIns="50800" tIns="50800" rIns="50800" bIns="50800" rtlCol="0" anchor="ctr"/>
            <a:lstStyle/>
            <a:p>
              <a:pPr algn="ctr">
                <a:lnSpc>
                  <a:spcPts val="3220"/>
                </a:lnSpc>
              </a:pPr>
              <a:endParaRPr/>
            </a:p>
          </p:txBody>
        </p:sp>
      </p:grpSp>
      <p:sp>
        <p:nvSpPr>
          <p:cNvPr id="9" name="Freeform 9"/>
          <p:cNvSpPr/>
          <p:nvPr/>
        </p:nvSpPr>
        <p:spPr>
          <a:xfrm>
            <a:off x="1992935" y="7375394"/>
            <a:ext cx="13518683" cy="2349446"/>
          </a:xfrm>
          <a:custGeom>
            <a:avLst/>
            <a:gdLst/>
            <a:ahLst/>
            <a:cxnLst/>
            <a:rect l="l" t="t" r="r" b="b"/>
            <a:pathLst>
              <a:path w="13518683" h="2349446">
                <a:moveTo>
                  <a:pt x="0" y="0"/>
                </a:moveTo>
                <a:lnTo>
                  <a:pt x="13518682" y="0"/>
                </a:lnTo>
                <a:lnTo>
                  <a:pt x="13518682" y="2349446"/>
                </a:lnTo>
                <a:lnTo>
                  <a:pt x="0" y="2349446"/>
                </a:lnTo>
                <a:lnTo>
                  <a:pt x="0" y="0"/>
                </a:lnTo>
                <a:close/>
              </a:path>
            </a:pathLst>
          </a:custGeom>
          <a:blipFill>
            <a:blip r:embed="rId3"/>
            <a:stretch>
              <a:fillRect t="-239586" r="-1639" b="-13924"/>
            </a:stretch>
          </a:blipFill>
        </p:spPr>
      </p:sp>
      <p:sp>
        <p:nvSpPr>
          <p:cNvPr id="10" name="TextBox 10"/>
          <p:cNvSpPr txBox="1"/>
          <p:nvPr/>
        </p:nvSpPr>
        <p:spPr>
          <a:xfrm>
            <a:off x="0" y="358678"/>
            <a:ext cx="18097859" cy="1368383"/>
          </a:xfrm>
          <a:prstGeom prst="rect">
            <a:avLst/>
          </a:prstGeom>
        </p:spPr>
        <p:txBody>
          <a:bodyPr lIns="0" tIns="0" rIns="0" bIns="0" rtlCol="0" anchor="t">
            <a:spAutoFit/>
          </a:bodyPr>
          <a:lstStyle/>
          <a:p>
            <a:pPr algn="l">
              <a:lnSpc>
                <a:spcPts val="11200"/>
              </a:lnSpc>
              <a:spcBef>
                <a:spcPct val="0"/>
              </a:spcBef>
            </a:pPr>
            <a:r>
              <a:rPr lang="en-US" sz="8000" b="1" u="sng">
                <a:solidFill>
                  <a:srgbClr val="FFFFFF"/>
                </a:solidFill>
                <a:latin typeface="Monda Bold"/>
                <a:ea typeface="Monda Bold"/>
                <a:cs typeface="Monda Bold"/>
                <a:sym typeface="Monda Bold"/>
              </a:rPr>
              <a:t>K-FOLD CROSS VALIDATION</a:t>
            </a:r>
          </a:p>
        </p:txBody>
      </p:sp>
      <p:sp>
        <p:nvSpPr>
          <p:cNvPr id="11" name="TextBox 11"/>
          <p:cNvSpPr txBox="1"/>
          <p:nvPr/>
        </p:nvSpPr>
        <p:spPr>
          <a:xfrm>
            <a:off x="190141" y="3052575"/>
            <a:ext cx="17704520" cy="4322819"/>
          </a:xfrm>
          <a:prstGeom prst="rect">
            <a:avLst/>
          </a:prstGeom>
        </p:spPr>
        <p:txBody>
          <a:bodyPr lIns="0" tIns="0" rIns="0" bIns="0" rtlCol="0" anchor="t">
            <a:spAutoFit/>
          </a:bodyPr>
          <a:lstStyle/>
          <a:p>
            <a:pPr marL="660719" lvl="1" indent="-330359" algn="l">
              <a:lnSpc>
                <a:spcPts val="4284"/>
              </a:lnSpc>
              <a:buFont typeface="Arial"/>
              <a:buChar char="•"/>
            </a:pPr>
            <a:r>
              <a:rPr lang="en-US" sz="3060" b="1">
                <a:solidFill>
                  <a:srgbClr val="FFFFFF"/>
                </a:solidFill>
                <a:latin typeface="Monda Bold"/>
                <a:ea typeface="Monda Bold"/>
                <a:cs typeface="Monda Bold"/>
                <a:sym typeface="Monda Bold"/>
              </a:rPr>
              <a:t>CROSS-VALIDATION IS A STATISTICAL METHOD USED TO ESTIMATE THE SKILL OF MACHINE LEARNING MODELS. </a:t>
            </a:r>
          </a:p>
          <a:p>
            <a:pPr marL="660719" lvl="1" indent="-330359" algn="l">
              <a:lnSpc>
                <a:spcPts val="4284"/>
              </a:lnSpc>
              <a:buFont typeface="Arial"/>
              <a:buChar char="•"/>
            </a:pPr>
            <a:r>
              <a:rPr lang="en-US" sz="3060" b="1">
                <a:solidFill>
                  <a:srgbClr val="FFFFFF"/>
                </a:solidFill>
                <a:latin typeface="Monda Bold"/>
                <a:ea typeface="Monda Bold"/>
                <a:cs typeface="Monda Bold"/>
                <a:sym typeface="Monda Bold"/>
              </a:rPr>
              <a:t>IT IS COMMONLY USED IN APPLIED MACHINE LEARNING TO COMPARE AND SELECT A MODEL FOR A GIVEN PREDICTIVE MODELING PROBLEM BECAUSE IT IS EASY TO UNDERSTAND, EASY TO IMPLEMENT, AND RESULTS IN SKILL ESTIMATES THAT GENERALLY HAVE A LOWER BIAS THAN OTHER METHODS. </a:t>
            </a:r>
          </a:p>
          <a:p>
            <a:pPr marL="660719" lvl="1" indent="-330359" algn="l">
              <a:lnSpc>
                <a:spcPts val="4284"/>
              </a:lnSpc>
              <a:buFont typeface="Arial"/>
              <a:buChar char="•"/>
            </a:pPr>
            <a:r>
              <a:rPr lang="en-US" sz="3060" b="1">
                <a:solidFill>
                  <a:srgbClr val="FFFFFF"/>
                </a:solidFill>
                <a:latin typeface="Monda Bold"/>
                <a:ea typeface="Monda Bold"/>
                <a:cs typeface="Monda Bold"/>
                <a:sym typeface="Monda Bold"/>
              </a:rPr>
              <a:t>AFTER APPLYING K-FOLD CROSS VALIDATION METHOD INTO OUR FINAL DATASET, WE FIND OUR ACCURACY RATE IS MORE THAN 80% ALL THE TIME.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0" y="0"/>
            <a:ext cx="18288000" cy="2238140"/>
            <a:chOff x="0" y="0"/>
            <a:chExt cx="4816593" cy="589469"/>
          </a:xfrm>
        </p:grpSpPr>
        <p:sp>
          <p:nvSpPr>
            <p:cNvPr id="4" name="Freeform 4"/>
            <p:cNvSpPr/>
            <p:nvPr/>
          </p:nvSpPr>
          <p:spPr>
            <a:xfrm>
              <a:off x="0" y="0"/>
              <a:ext cx="4816592" cy="589469"/>
            </a:xfrm>
            <a:custGeom>
              <a:avLst/>
              <a:gdLst/>
              <a:ahLst/>
              <a:cxnLst/>
              <a:rect l="l" t="t" r="r" b="b"/>
              <a:pathLst>
                <a:path w="4816592" h="589469">
                  <a:moveTo>
                    <a:pt x="21590" y="0"/>
                  </a:moveTo>
                  <a:lnTo>
                    <a:pt x="4795002" y="0"/>
                  </a:lnTo>
                  <a:cubicBezTo>
                    <a:pt x="4800728" y="0"/>
                    <a:pt x="4806220" y="2275"/>
                    <a:pt x="4810269" y="6324"/>
                  </a:cubicBezTo>
                  <a:cubicBezTo>
                    <a:pt x="4814318" y="10372"/>
                    <a:pt x="4816592" y="15864"/>
                    <a:pt x="4816592" y="21590"/>
                  </a:cubicBezTo>
                  <a:lnTo>
                    <a:pt x="4816592" y="567879"/>
                  </a:lnTo>
                  <a:cubicBezTo>
                    <a:pt x="4816592" y="579803"/>
                    <a:pt x="4806926" y="589469"/>
                    <a:pt x="4795002" y="589469"/>
                  </a:cubicBezTo>
                  <a:lnTo>
                    <a:pt x="21590" y="589469"/>
                  </a:lnTo>
                  <a:cubicBezTo>
                    <a:pt x="15864" y="589469"/>
                    <a:pt x="10372" y="587194"/>
                    <a:pt x="6324" y="583145"/>
                  </a:cubicBezTo>
                  <a:cubicBezTo>
                    <a:pt x="2275" y="579096"/>
                    <a:pt x="0" y="573605"/>
                    <a:pt x="0" y="567879"/>
                  </a:cubicBezTo>
                  <a:lnTo>
                    <a:pt x="0" y="21590"/>
                  </a:lnTo>
                  <a:cubicBezTo>
                    <a:pt x="0" y="9666"/>
                    <a:pt x="9666" y="0"/>
                    <a:pt x="21590" y="0"/>
                  </a:cubicBezTo>
                  <a:close/>
                </a:path>
              </a:pathLst>
            </a:custGeom>
            <a:solidFill>
              <a:srgbClr val="363E36">
                <a:alpha val="80784"/>
              </a:srgbClr>
            </a:solidFill>
            <a:ln w="57150" cap="rnd">
              <a:solidFill>
                <a:srgbClr val="000000">
                  <a:alpha val="80784"/>
                </a:srgbClr>
              </a:solidFill>
              <a:prstDash val="solid"/>
              <a:round/>
            </a:ln>
          </p:spPr>
        </p:sp>
        <p:sp>
          <p:nvSpPr>
            <p:cNvPr id="5" name="TextBox 5"/>
            <p:cNvSpPr txBox="1"/>
            <p:nvPr/>
          </p:nvSpPr>
          <p:spPr>
            <a:xfrm>
              <a:off x="0" y="-47625"/>
              <a:ext cx="4816593" cy="637094"/>
            </a:xfrm>
            <a:prstGeom prst="rect">
              <a:avLst/>
            </a:prstGeom>
          </p:spPr>
          <p:txBody>
            <a:bodyPr lIns="50800" tIns="50800" rIns="50800" bIns="50800" rtlCol="0" anchor="ctr"/>
            <a:lstStyle/>
            <a:p>
              <a:pPr algn="ctr">
                <a:lnSpc>
                  <a:spcPts val="3220"/>
                </a:lnSpc>
              </a:pPr>
              <a:endParaRPr/>
            </a:p>
          </p:txBody>
        </p:sp>
      </p:grpSp>
      <p:grpSp>
        <p:nvGrpSpPr>
          <p:cNvPr id="6" name="Group 6"/>
          <p:cNvGrpSpPr/>
          <p:nvPr/>
        </p:nvGrpSpPr>
        <p:grpSpPr>
          <a:xfrm>
            <a:off x="190141" y="2746024"/>
            <a:ext cx="17907717" cy="7169698"/>
            <a:chOff x="0" y="0"/>
            <a:chExt cx="4716436" cy="1888316"/>
          </a:xfrm>
        </p:grpSpPr>
        <p:sp>
          <p:nvSpPr>
            <p:cNvPr id="7" name="Freeform 7"/>
            <p:cNvSpPr/>
            <p:nvPr/>
          </p:nvSpPr>
          <p:spPr>
            <a:xfrm>
              <a:off x="0" y="0"/>
              <a:ext cx="4716436" cy="1888316"/>
            </a:xfrm>
            <a:custGeom>
              <a:avLst/>
              <a:gdLst/>
              <a:ahLst/>
              <a:cxnLst/>
              <a:rect l="l" t="t" r="r" b="b"/>
              <a:pathLst>
                <a:path w="4716436" h="1888316">
                  <a:moveTo>
                    <a:pt x="22048" y="0"/>
                  </a:moveTo>
                  <a:lnTo>
                    <a:pt x="4694387" y="0"/>
                  </a:lnTo>
                  <a:cubicBezTo>
                    <a:pt x="4700235" y="0"/>
                    <a:pt x="4705843" y="2323"/>
                    <a:pt x="4709978" y="6458"/>
                  </a:cubicBezTo>
                  <a:cubicBezTo>
                    <a:pt x="4714113" y="10593"/>
                    <a:pt x="4716436" y="16201"/>
                    <a:pt x="4716436" y="22048"/>
                  </a:cubicBezTo>
                  <a:lnTo>
                    <a:pt x="4716436" y="1866267"/>
                  </a:lnTo>
                  <a:cubicBezTo>
                    <a:pt x="4716436" y="1878444"/>
                    <a:pt x="4706564" y="1888316"/>
                    <a:pt x="4694387" y="1888316"/>
                  </a:cubicBezTo>
                  <a:lnTo>
                    <a:pt x="22048" y="1888316"/>
                  </a:lnTo>
                  <a:cubicBezTo>
                    <a:pt x="9871" y="1888316"/>
                    <a:pt x="0" y="1878444"/>
                    <a:pt x="0" y="1866267"/>
                  </a:cubicBezTo>
                  <a:lnTo>
                    <a:pt x="0" y="22048"/>
                  </a:lnTo>
                  <a:cubicBezTo>
                    <a:pt x="0" y="16201"/>
                    <a:pt x="2323" y="10593"/>
                    <a:pt x="6458" y="6458"/>
                  </a:cubicBezTo>
                  <a:cubicBezTo>
                    <a:pt x="10593" y="2323"/>
                    <a:pt x="16201" y="0"/>
                    <a:pt x="22048" y="0"/>
                  </a:cubicBezTo>
                  <a:close/>
                </a:path>
              </a:pathLst>
            </a:custGeom>
            <a:solidFill>
              <a:srgbClr val="363E36">
                <a:alpha val="80784"/>
              </a:srgbClr>
            </a:solidFill>
            <a:ln w="57150" cap="rnd">
              <a:solidFill>
                <a:srgbClr val="000000">
                  <a:alpha val="80784"/>
                </a:srgbClr>
              </a:solidFill>
              <a:prstDash val="solid"/>
              <a:round/>
            </a:ln>
          </p:spPr>
        </p:sp>
        <p:sp>
          <p:nvSpPr>
            <p:cNvPr id="8" name="TextBox 8"/>
            <p:cNvSpPr txBox="1"/>
            <p:nvPr/>
          </p:nvSpPr>
          <p:spPr>
            <a:xfrm>
              <a:off x="0" y="-47625"/>
              <a:ext cx="4716436" cy="1935941"/>
            </a:xfrm>
            <a:prstGeom prst="rect">
              <a:avLst/>
            </a:prstGeom>
          </p:spPr>
          <p:txBody>
            <a:bodyPr lIns="50800" tIns="50800" rIns="50800" bIns="50800" rtlCol="0" anchor="ctr"/>
            <a:lstStyle/>
            <a:p>
              <a:pPr algn="ctr">
                <a:lnSpc>
                  <a:spcPts val="3220"/>
                </a:lnSpc>
              </a:pPr>
              <a:endParaRPr/>
            </a:p>
          </p:txBody>
        </p:sp>
      </p:grpSp>
      <p:sp>
        <p:nvSpPr>
          <p:cNvPr id="9" name="TextBox 9"/>
          <p:cNvSpPr txBox="1"/>
          <p:nvPr/>
        </p:nvSpPr>
        <p:spPr>
          <a:xfrm>
            <a:off x="0" y="358678"/>
            <a:ext cx="18097859" cy="1335445"/>
          </a:xfrm>
          <a:prstGeom prst="rect">
            <a:avLst/>
          </a:prstGeom>
        </p:spPr>
        <p:txBody>
          <a:bodyPr lIns="0" tIns="0" rIns="0" bIns="0" rtlCol="0" anchor="t">
            <a:spAutoFit/>
          </a:bodyPr>
          <a:lstStyle/>
          <a:p>
            <a:pPr algn="l">
              <a:lnSpc>
                <a:spcPts val="10920"/>
              </a:lnSpc>
              <a:spcBef>
                <a:spcPct val="0"/>
              </a:spcBef>
            </a:pPr>
            <a:r>
              <a:rPr lang="en-US" sz="7800" b="1" u="sng">
                <a:solidFill>
                  <a:srgbClr val="FFFFFF"/>
                </a:solidFill>
                <a:latin typeface="Monda Bold"/>
                <a:ea typeface="Monda Bold"/>
                <a:cs typeface="Monda Bold"/>
                <a:sym typeface="Monda Bold"/>
              </a:rPr>
              <a:t>GRID SEARCH CROSS VALIDATION</a:t>
            </a:r>
          </a:p>
        </p:txBody>
      </p:sp>
      <p:sp>
        <p:nvSpPr>
          <p:cNvPr id="10" name="TextBox 10"/>
          <p:cNvSpPr txBox="1"/>
          <p:nvPr/>
        </p:nvSpPr>
        <p:spPr>
          <a:xfrm>
            <a:off x="190141" y="3043050"/>
            <a:ext cx="17704520" cy="4840344"/>
          </a:xfrm>
          <a:prstGeom prst="rect">
            <a:avLst/>
          </a:prstGeom>
        </p:spPr>
        <p:txBody>
          <a:bodyPr lIns="0" tIns="0" rIns="0" bIns="0" rtlCol="0" anchor="t">
            <a:spAutoFit/>
          </a:bodyPr>
          <a:lstStyle/>
          <a:p>
            <a:pPr marL="768666" lvl="1" indent="-384333" algn="l">
              <a:lnSpc>
                <a:spcPts val="4984"/>
              </a:lnSpc>
              <a:buFont typeface="Arial"/>
              <a:buChar char="•"/>
            </a:pPr>
            <a:r>
              <a:rPr lang="en-US" sz="3560" b="1">
                <a:solidFill>
                  <a:srgbClr val="FFFFFF"/>
                </a:solidFill>
                <a:latin typeface="Monda Bold"/>
                <a:ea typeface="Monda Bold"/>
                <a:cs typeface="Monda Bold"/>
                <a:sym typeface="Monda Bold"/>
              </a:rPr>
              <a:t>This is a technique which is used to find the best algorithms for the modeling and give the best parameters as well.</a:t>
            </a:r>
          </a:p>
          <a:p>
            <a:pPr algn="l">
              <a:lnSpc>
                <a:spcPts val="4984"/>
              </a:lnSpc>
            </a:pPr>
            <a:endParaRPr lang="en-US" sz="3560" b="1">
              <a:solidFill>
                <a:srgbClr val="FFFFFF"/>
              </a:solidFill>
              <a:latin typeface="Monda Bold"/>
              <a:ea typeface="Monda Bold"/>
              <a:cs typeface="Monda Bold"/>
              <a:sym typeface="Monda Bold"/>
            </a:endParaRPr>
          </a:p>
          <a:p>
            <a:pPr marL="768666" lvl="1" indent="-384333" algn="l">
              <a:lnSpc>
                <a:spcPts val="4984"/>
              </a:lnSpc>
              <a:buFont typeface="Arial"/>
              <a:buChar char="•"/>
            </a:pPr>
            <a:r>
              <a:rPr lang="en-US" sz="3560" b="1">
                <a:solidFill>
                  <a:srgbClr val="FFFFFF"/>
                </a:solidFill>
                <a:latin typeface="Monda Bold"/>
                <a:ea typeface="Monda Bold"/>
                <a:cs typeface="Monda Bold"/>
                <a:sym typeface="Monda Bold"/>
              </a:rPr>
              <a:t>We applied grid search cross validation model on our dataset with Linear Regression  ,and Decision Tree algorithms.</a:t>
            </a:r>
          </a:p>
          <a:p>
            <a:pPr algn="l">
              <a:lnSpc>
                <a:spcPts val="4984"/>
              </a:lnSpc>
            </a:pPr>
            <a:endParaRPr lang="en-US" sz="3560" b="1">
              <a:solidFill>
                <a:srgbClr val="FFFFFF"/>
              </a:solidFill>
              <a:latin typeface="Monda Bold"/>
              <a:ea typeface="Monda Bold"/>
              <a:cs typeface="Monda Bold"/>
              <a:sym typeface="Monda Bold"/>
            </a:endParaRPr>
          </a:p>
          <a:p>
            <a:pPr marL="660719" lvl="1" indent="-330359" algn="l">
              <a:lnSpc>
                <a:spcPts val="4284"/>
              </a:lnSpc>
              <a:buFont typeface="Arial"/>
              <a:buChar char="•"/>
            </a:pPr>
            <a:r>
              <a:rPr lang="en-US" sz="3060" b="1">
                <a:solidFill>
                  <a:srgbClr val="FFFFFF"/>
                </a:solidFill>
                <a:latin typeface="Monda Bold"/>
                <a:ea typeface="Monda Bold"/>
                <a:cs typeface="Monda Bold"/>
                <a:sym typeface="Monda Bold"/>
              </a:rPr>
              <a:t>We find the Linear Regression algorithm is giving the best accuracy score as more the 80%.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0" y="0"/>
            <a:ext cx="18288000" cy="2238140"/>
            <a:chOff x="0" y="0"/>
            <a:chExt cx="4816593" cy="589469"/>
          </a:xfrm>
        </p:grpSpPr>
        <p:sp>
          <p:nvSpPr>
            <p:cNvPr id="4" name="Freeform 4"/>
            <p:cNvSpPr/>
            <p:nvPr/>
          </p:nvSpPr>
          <p:spPr>
            <a:xfrm>
              <a:off x="0" y="0"/>
              <a:ext cx="4816592" cy="589469"/>
            </a:xfrm>
            <a:custGeom>
              <a:avLst/>
              <a:gdLst/>
              <a:ahLst/>
              <a:cxnLst/>
              <a:rect l="l" t="t" r="r" b="b"/>
              <a:pathLst>
                <a:path w="4816592" h="589469">
                  <a:moveTo>
                    <a:pt x="21590" y="0"/>
                  </a:moveTo>
                  <a:lnTo>
                    <a:pt x="4795002" y="0"/>
                  </a:lnTo>
                  <a:cubicBezTo>
                    <a:pt x="4800728" y="0"/>
                    <a:pt x="4806220" y="2275"/>
                    <a:pt x="4810269" y="6324"/>
                  </a:cubicBezTo>
                  <a:cubicBezTo>
                    <a:pt x="4814318" y="10372"/>
                    <a:pt x="4816592" y="15864"/>
                    <a:pt x="4816592" y="21590"/>
                  </a:cubicBezTo>
                  <a:lnTo>
                    <a:pt x="4816592" y="567879"/>
                  </a:lnTo>
                  <a:cubicBezTo>
                    <a:pt x="4816592" y="579803"/>
                    <a:pt x="4806926" y="589469"/>
                    <a:pt x="4795002" y="589469"/>
                  </a:cubicBezTo>
                  <a:lnTo>
                    <a:pt x="21590" y="589469"/>
                  </a:lnTo>
                  <a:cubicBezTo>
                    <a:pt x="15864" y="589469"/>
                    <a:pt x="10372" y="587194"/>
                    <a:pt x="6324" y="583145"/>
                  </a:cubicBezTo>
                  <a:cubicBezTo>
                    <a:pt x="2275" y="579096"/>
                    <a:pt x="0" y="573605"/>
                    <a:pt x="0" y="567879"/>
                  </a:cubicBezTo>
                  <a:lnTo>
                    <a:pt x="0" y="21590"/>
                  </a:lnTo>
                  <a:cubicBezTo>
                    <a:pt x="0" y="9666"/>
                    <a:pt x="9666" y="0"/>
                    <a:pt x="21590" y="0"/>
                  </a:cubicBezTo>
                  <a:close/>
                </a:path>
              </a:pathLst>
            </a:custGeom>
            <a:solidFill>
              <a:srgbClr val="363E36">
                <a:alpha val="80784"/>
              </a:srgbClr>
            </a:solidFill>
            <a:ln w="57150" cap="rnd">
              <a:solidFill>
                <a:srgbClr val="000000">
                  <a:alpha val="80784"/>
                </a:srgbClr>
              </a:solidFill>
              <a:prstDash val="solid"/>
              <a:round/>
            </a:ln>
          </p:spPr>
        </p:sp>
        <p:sp>
          <p:nvSpPr>
            <p:cNvPr id="5" name="TextBox 5"/>
            <p:cNvSpPr txBox="1"/>
            <p:nvPr/>
          </p:nvSpPr>
          <p:spPr>
            <a:xfrm>
              <a:off x="0" y="-47625"/>
              <a:ext cx="4816593" cy="637094"/>
            </a:xfrm>
            <a:prstGeom prst="rect">
              <a:avLst/>
            </a:prstGeom>
          </p:spPr>
          <p:txBody>
            <a:bodyPr lIns="50800" tIns="50800" rIns="50800" bIns="50800" rtlCol="0" anchor="ctr"/>
            <a:lstStyle/>
            <a:p>
              <a:pPr algn="ctr">
                <a:lnSpc>
                  <a:spcPts val="3220"/>
                </a:lnSpc>
              </a:pPr>
              <a:endParaRPr/>
            </a:p>
          </p:txBody>
        </p:sp>
      </p:grpSp>
      <p:grpSp>
        <p:nvGrpSpPr>
          <p:cNvPr id="6" name="Group 6"/>
          <p:cNvGrpSpPr/>
          <p:nvPr/>
        </p:nvGrpSpPr>
        <p:grpSpPr>
          <a:xfrm>
            <a:off x="190141" y="2746024"/>
            <a:ext cx="17907717" cy="7169698"/>
            <a:chOff x="0" y="0"/>
            <a:chExt cx="4716436" cy="1888316"/>
          </a:xfrm>
        </p:grpSpPr>
        <p:sp>
          <p:nvSpPr>
            <p:cNvPr id="7" name="Freeform 7"/>
            <p:cNvSpPr/>
            <p:nvPr/>
          </p:nvSpPr>
          <p:spPr>
            <a:xfrm>
              <a:off x="0" y="0"/>
              <a:ext cx="4716436" cy="1888316"/>
            </a:xfrm>
            <a:custGeom>
              <a:avLst/>
              <a:gdLst/>
              <a:ahLst/>
              <a:cxnLst/>
              <a:rect l="l" t="t" r="r" b="b"/>
              <a:pathLst>
                <a:path w="4716436" h="1888316">
                  <a:moveTo>
                    <a:pt x="22048" y="0"/>
                  </a:moveTo>
                  <a:lnTo>
                    <a:pt x="4694387" y="0"/>
                  </a:lnTo>
                  <a:cubicBezTo>
                    <a:pt x="4700235" y="0"/>
                    <a:pt x="4705843" y="2323"/>
                    <a:pt x="4709978" y="6458"/>
                  </a:cubicBezTo>
                  <a:cubicBezTo>
                    <a:pt x="4714113" y="10593"/>
                    <a:pt x="4716436" y="16201"/>
                    <a:pt x="4716436" y="22048"/>
                  </a:cubicBezTo>
                  <a:lnTo>
                    <a:pt x="4716436" y="1866267"/>
                  </a:lnTo>
                  <a:cubicBezTo>
                    <a:pt x="4716436" y="1878444"/>
                    <a:pt x="4706564" y="1888316"/>
                    <a:pt x="4694387" y="1888316"/>
                  </a:cubicBezTo>
                  <a:lnTo>
                    <a:pt x="22048" y="1888316"/>
                  </a:lnTo>
                  <a:cubicBezTo>
                    <a:pt x="9871" y="1888316"/>
                    <a:pt x="0" y="1878444"/>
                    <a:pt x="0" y="1866267"/>
                  </a:cubicBezTo>
                  <a:lnTo>
                    <a:pt x="0" y="22048"/>
                  </a:lnTo>
                  <a:cubicBezTo>
                    <a:pt x="0" y="16201"/>
                    <a:pt x="2323" y="10593"/>
                    <a:pt x="6458" y="6458"/>
                  </a:cubicBezTo>
                  <a:cubicBezTo>
                    <a:pt x="10593" y="2323"/>
                    <a:pt x="16201" y="0"/>
                    <a:pt x="22048" y="0"/>
                  </a:cubicBezTo>
                  <a:close/>
                </a:path>
              </a:pathLst>
            </a:custGeom>
            <a:solidFill>
              <a:srgbClr val="363E36">
                <a:alpha val="80784"/>
              </a:srgbClr>
            </a:solidFill>
            <a:ln w="57150" cap="rnd">
              <a:solidFill>
                <a:srgbClr val="000000">
                  <a:alpha val="80784"/>
                </a:srgbClr>
              </a:solidFill>
              <a:prstDash val="solid"/>
              <a:round/>
            </a:ln>
          </p:spPr>
        </p:sp>
        <p:sp>
          <p:nvSpPr>
            <p:cNvPr id="8" name="TextBox 8"/>
            <p:cNvSpPr txBox="1"/>
            <p:nvPr/>
          </p:nvSpPr>
          <p:spPr>
            <a:xfrm>
              <a:off x="0" y="-47625"/>
              <a:ext cx="4716436" cy="1935941"/>
            </a:xfrm>
            <a:prstGeom prst="rect">
              <a:avLst/>
            </a:prstGeom>
          </p:spPr>
          <p:txBody>
            <a:bodyPr lIns="50800" tIns="50800" rIns="50800" bIns="50800" rtlCol="0" anchor="ctr"/>
            <a:lstStyle/>
            <a:p>
              <a:pPr algn="ctr">
                <a:lnSpc>
                  <a:spcPts val="3220"/>
                </a:lnSpc>
              </a:pPr>
              <a:endParaRPr/>
            </a:p>
          </p:txBody>
        </p:sp>
      </p:grpSp>
      <p:sp>
        <p:nvSpPr>
          <p:cNvPr id="9" name="Freeform 9"/>
          <p:cNvSpPr/>
          <p:nvPr/>
        </p:nvSpPr>
        <p:spPr>
          <a:xfrm>
            <a:off x="751489" y="5143500"/>
            <a:ext cx="16693398" cy="4610126"/>
          </a:xfrm>
          <a:custGeom>
            <a:avLst/>
            <a:gdLst/>
            <a:ahLst/>
            <a:cxnLst/>
            <a:rect l="l" t="t" r="r" b="b"/>
            <a:pathLst>
              <a:path w="16693398" h="4610126">
                <a:moveTo>
                  <a:pt x="0" y="0"/>
                </a:moveTo>
                <a:lnTo>
                  <a:pt x="16693398" y="0"/>
                </a:lnTo>
                <a:lnTo>
                  <a:pt x="16693398" y="4610126"/>
                </a:lnTo>
                <a:lnTo>
                  <a:pt x="0" y="4610126"/>
                </a:lnTo>
                <a:lnTo>
                  <a:pt x="0" y="0"/>
                </a:lnTo>
                <a:close/>
              </a:path>
            </a:pathLst>
          </a:custGeom>
          <a:blipFill>
            <a:blip r:embed="rId3"/>
            <a:stretch>
              <a:fillRect t="-141040" b="-2120"/>
            </a:stretch>
          </a:blipFill>
        </p:spPr>
      </p:sp>
      <p:sp>
        <p:nvSpPr>
          <p:cNvPr id="10" name="TextBox 10"/>
          <p:cNvSpPr txBox="1"/>
          <p:nvPr/>
        </p:nvSpPr>
        <p:spPr>
          <a:xfrm>
            <a:off x="0" y="358678"/>
            <a:ext cx="18097859" cy="1335445"/>
          </a:xfrm>
          <a:prstGeom prst="rect">
            <a:avLst/>
          </a:prstGeom>
        </p:spPr>
        <p:txBody>
          <a:bodyPr lIns="0" tIns="0" rIns="0" bIns="0" rtlCol="0" anchor="t">
            <a:spAutoFit/>
          </a:bodyPr>
          <a:lstStyle/>
          <a:p>
            <a:pPr algn="l">
              <a:lnSpc>
                <a:spcPts val="10920"/>
              </a:lnSpc>
              <a:spcBef>
                <a:spcPct val="0"/>
              </a:spcBef>
            </a:pPr>
            <a:r>
              <a:rPr lang="en-US" sz="7800" b="1" u="sng">
                <a:solidFill>
                  <a:srgbClr val="FFFFFF"/>
                </a:solidFill>
                <a:latin typeface="Monda Bold"/>
                <a:ea typeface="Monda Bold"/>
                <a:cs typeface="Monda Bold"/>
                <a:sym typeface="Monda Bold"/>
              </a:rPr>
              <a:t>RESULT/OUTPUR</a:t>
            </a:r>
          </a:p>
        </p:txBody>
      </p:sp>
      <p:sp>
        <p:nvSpPr>
          <p:cNvPr id="11" name="TextBox 11"/>
          <p:cNvSpPr txBox="1"/>
          <p:nvPr/>
        </p:nvSpPr>
        <p:spPr>
          <a:xfrm>
            <a:off x="190141" y="3043050"/>
            <a:ext cx="17704520" cy="2411469"/>
          </a:xfrm>
          <a:prstGeom prst="rect">
            <a:avLst/>
          </a:prstGeom>
        </p:spPr>
        <p:txBody>
          <a:bodyPr lIns="0" tIns="0" rIns="0" bIns="0" rtlCol="0" anchor="t">
            <a:spAutoFit/>
          </a:bodyPr>
          <a:lstStyle/>
          <a:p>
            <a:pPr marL="768666" lvl="1" indent="-384333" algn="l">
              <a:lnSpc>
                <a:spcPts val="4984"/>
              </a:lnSpc>
              <a:buFont typeface="Arial"/>
              <a:buChar char="•"/>
            </a:pPr>
            <a:r>
              <a:rPr lang="en-US" sz="3560" b="1">
                <a:solidFill>
                  <a:srgbClr val="FFFFFF"/>
                </a:solidFill>
                <a:latin typeface="Monda Bold"/>
                <a:ea typeface="Monda Bold"/>
                <a:cs typeface="Monda Bold"/>
                <a:sym typeface="Monda Bold"/>
              </a:rPr>
              <a:t>We created a function to predict the house price .</a:t>
            </a:r>
          </a:p>
          <a:p>
            <a:pPr marL="768666" lvl="1" indent="-384333" algn="l">
              <a:lnSpc>
                <a:spcPts val="4984"/>
              </a:lnSpc>
              <a:buFont typeface="Arial"/>
              <a:buChar char="•"/>
            </a:pPr>
            <a:r>
              <a:rPr lang="en-US" sz="3560" b="1">
                <a:solidFill>
                  <a:srgbClr val="FFFFFF"/>
                </a:solidFill>
                <a:latin typeface="Monda Bold"/>
                <a:ea typeface="Monda Bold"/>
                <a:cs typeface="Monda Bold"/>
                <a:sym typeface="Monda Bold"/>
              </a:rPr>
              <a:t>Our function be like “predict_price(location,sqft, bath, bhk)”.</a:t>
            </a:r>
          </a:p>
          <a:p>
            <a:pPr marL="768666" lvl="1" indent="-384333" algn="l">
              <a:lnSpc>
                <a:spcPts val="4984"/>
              </a:lnSpc>
              <a:buFont typeface="Arial"/>
              <a:buChar char="•"/>
            </a:pPr>
            <a:r>
              <a:rPr lang="en-US" sz="3560" b="1">
                <a:solidFill>
                  <a:srgbClr val="FFFFFF"/>
                </a:solidFill>
                <a:latin typeface="Monda Bold"/>
                <a:ea typeface="Monda Bold"/>
                <a:cs typeface="Monda Bold"/>
                <a:sym typeface="Monda Bold"/>
              </a:rPr>
              <a:t>When we pass the value into our function it will predict  house price for us  .</a:t>
            </a:r>
          </a:p>
          <a:p>
            <a:pPr algn="l">
              <a:lnSpc>
                <a:spcPts val="4284"/>
              </a:lnSpc>
            </a:pPr>
            <a:endParaRPr lang="en-US" sz="3560" b="1">
              <a:solidFill>
                <a:srgbClr val="FFFFFF"/>
              </a:solidFill>
              <a:latin typeface="Monda Bold"/>
              <a:ea typeface="Monda Bold"/>
              <a:cs typeface="Monda Bold"/>
              <a:sym typeface="Monda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0" y="0"/>
            <a:ext cx="18288000" cy="2238140"/>
            <a:chOff x="0" y="0"/>
            <a:chExt cx="4816593" cy="589469"/>
          </a:xfrm>
        </p:grpSpPr>
        <p:sp>
          <p:nvSpPr>
            <p:cNvPr id="4" name="Freeform 4"/>
            <p:cNvSpPr/>
            <p:nvPr/>
          </p:nvSpPr>
          <p:spPr>
            <a:xfrm>
              <a:off x="0" y="0"/>
              <a:ext cx="4816592" cy="589469"/>
            </a:xfrm>
            <a:custGeom>
              <a:avLst/>
              <a:gdLst/>
              <a:ahLst/>
              <a:cxnLst/>
              <a:rect l="l" t="t" r="r" b="b"/>
              <a:pathLst>
                <a:path w="4816592" h="589469">
                  <a:moveTo>
                    <a:pt x="21590" y="0"/>
                  </a:moveTo>
                  <a:lnTo>
                    <a:pt x="4795002" y="0"/>
                  </a:lnTo>
                  <a:cubicBezTo>
                    <a:pt x="4800728" y="0"/>
                    <a:pt x="4806220" y="2275"/>
                    <a:pt x="4810269" y="6324"/>
                  </a:cubicBezTo>
                  <a:cubicBezTo>
                    <a:pt x="4814318" y="10372"/>
                    <a:pt x="4816592" y="15864"/>
                    <a:pt x="4816592" y="21590"/>
                  </a:cubicBezTo>
                  <a:lnTo>
                    <a:pt x="4816592" y="567879"/>
                  </a:lnTo>
                  <a:cubicBezTo>
                    <a:pt x="4816592" y="579803"/>
                    <a:pt x="4806926" y="589469"/>
                    <a:pt x="4795002" y="589469"/>
                  </a:cubicBezTo>
                  <a:lnTo>
                    <a:pt x="21590" y="589469"/>
                  </a:lnTo>
                  <a:cubicBezTo>
                    <a:pt x="15864" y="589469"/>
                    <a:pt x="10372" y="587194"/>
                    <a:pt x="6324" y="583145"/>
                  </a:cubicBezTo>
                  <a:cubicBezTo>
                    <a:pt x="2275" y="579096"/>
                    <a:pt x="0" y="573605"/>
                    <a:pt x="0" y="567879"/>
                  </a:cubicBezTo>
                  <a:lnTo>
                    <a:pt x="0" y="21590"/>
                  </a:lnTo>
                  <a:cubicBezTo>
                    <a:pt x="0" y="9666"/>
                    <a:pt x="9666" y="0"/>
                    <a:pt x="21590" y="0"/>
                  </a:cubicBezTo>
                  <a:close/>
                </a:path>
              </a:pathLst>
            </a:custGeom>
            <a:solidFill>
              <a:srgbClr val="363E36">
                <a:alpha val="80784"/>
              </a:srgbClr>
            </a:solidFill>
            <a:ln w="57150" cap="rnd">
              <a:solidFill>
                <a:srgbClr val="000000">
                  <a:alpha val="80784"/>
                </a:srgbClr>
              </a:solidFill>
              <a:prstDash val="solid"/>
              <a:round/>
            </a:ln>
          </p:spPr>
        </p:sp>
        <p:sp>
          <p:nvSpPr>
            <p:cNvPr id="5" name="TextBox 5"/>
            <p:cNvSpPr txBox="1"/>
            <p:nvPr/>
          </p:nvSpPr>
          <p:spPr>
            <a:xfrm>
              <a:off x="0" y="-47625"/>
              <a:ext cx="4816593" cy="637094"/>
            </a:xfrm>
            <a:prstGeom prst="rect">
              <a:avLst/>
            </a:prstGeom>
          </p:spPr>
          <p:txBody>
            <a:bodyPr lIns="50800" tIns="50800" rIns="50800" bIns="50800" rtlCol="0" anchor="ctr"/>
            <a:lstStyle/>
            <a:p>
              <a:pPr algn="ctr">
                <a:lnSpc>
                  <a:spcPts val="3220"/>
                </a:lnSpc>
              </a:pPr>
              <a:endParaRPr/>
            </a:p>
          </p:txBody>
        </p:sp>
      </p:grpSp>
      <p:grpSp>
        <p:nvGrpSpPr>
          <p:cNvPr id="6" name="Group 6"/>
          <p:cNvGrpSpPr/>
          <p:nvPr/>
        </p:nvGrpSpPr>
        <p:grpSpPr>
          <a:xfrm>
            <a:off x="190141" y="2746024"/>
            <a:ext cx="17907717" cy="7169698"/>
            <a:chOff x="0" y="0"/>
            <a:chExt cx="4716436" cy="1888316"/>
          </a:xfrm>
        </p:grpSpPr>
        <p:sp>
          <p:nvSpPr>
            <p:cNvPr id="7" name="Freeform 7"/>
            <p:cNvSpPr/>
            <p:nvPr/>
          </p:nvSpPr>
          <p:spPr>
            <a:xfrm>
              <a:off x="0" y="0"/>
              <a:ext cx="4716436" cy="1888316"/>
            </a:xfrm>
            <a:custGeom>
              <a:avLst/>
              <a:gdLst/>
              <a:ahLst/>
              <a:cxnLst/>
              <a:rect l="l" t="t" r="r" b="b"/>
              <a:pathLst>
                <a:path w="4716436" h="1888316">
                  <a:moveTo>
                    <a:pt x="22048" y="0"/>
                  </a:moveTo>
                  <a:lnTo>
                    <a:pt x="4694387" y="0"/>
                  </a:lnTo>
                  <a:cubicBezTo>
                    <a:pt x="4700235" y="0"/>
                    <a:pt x="4705843" y="2323"/>
                    <a:pt x="4709978" y="6458"/>
                  </a:cubicBezTo>
                  <a:cubicBezTo>
                    <a:pt x="4714113" y="10593"/>
                    <a:pt x="4716436" y="16201"/>
                    <a:pt x="4716436" y="22048"/>
                  </a:cubicBezTo>
                  <a:lnTo>
                    <a:pt x="4716436" y="1866267"/>
                  </a:lnTo>
                  <a:cubicBezTo>
                    <a:pt x="4716436" y="1878444"/>
                    <a:pt x="4706564" y="1888316"/>
                    <a:pt x="4694387" y="1888316"/>
                  </a:cubicBezTo>
                  <a:lnTo>
                    <a:pt x="22048" y="1888316"/>
                  </a:lnTo>
                  <a:cubicBezTo>
                    <a:pt x="9871" y="1888316"/>
                    <a:pt x="0" y="1878444"/>
                    <a:pt x="0" y="1866267"/>
                  </a:cubicBezTo>
                  <a:lnTo>
                    <a:pt x="0" y="22048"/>
                  </a:lnTo>
                  <a:cubicBezTo>
                    <a:pt x="0" y="16201"/>
                    <a:pt x="2323" y="10593"/>
                    <a:pt x="6458" y="6458"/>
                  </a:cubicBezTo>
                  <a:cubicBezTo>
                    <a:pt x="10593" y="2323"/>
                    <a:pt x="16201" y="0"/>
                    <a:pt x="22048" y="0"/>
                  </a:cubicBezTo>
                  <a:close/>
                </a:path>
              </a:pathLst>
            </a:custGeom>
            <a:solidFill>
              <a:srgbClr val="363E36">
                <a:alpha val="80784"/>
              </a:srgbClr>
            </a:solidFill>
            <a:ln w="57150" cap="rnd">
              <a:solidFill>
                <a:srgbClr val="000000">
                  <a:alpha val="80784"/>
                </a:srgbClr>
              </a:solidFill>
              <a:prstDash val="solid"/>
              <a:round/>
            </a:ln>
          </p:spPr>
        </p:sp>
        <p:sp>
          <p:nvSpPr>
            <p:cNvPr id="8" name="TextBox 8"/>
            <p:cNvSpPr txBox="1"/>
            <p:nvPr/>
          </p:nvSpPr>
          <p:spPr>
            <a:xfrm>
              <a:off x="0" y="-47625"/>
              <a:ext cx="4716436" cy="1935941"/>
            </a:xfrm>
            <a:prstGeom prst="rect">
              <a:avLst/>
            </a:prstGeom>
          </p:spPr>
          <p:txBody>
            <a:bodyPr lIns="50800" tIns="50800" rIns="50800" bIns="50800" rtlCol="0" anchor="ctr"/>
            <a:lstStyle/>
            <a:p>
              <a:pPr algn="ctr">
                <a:lnSpc>
                  <a:spcPts val="3220"/>
                </a:lnSpc>
              </a:pPr>
              <a:endParaRPr/>
            </a:p>
          </p:txBody>
        </p:sp>
      </p:grpSp>
      <p:sp>
        <p:nvSpPr>
          <p:cNvPr id="9" name="TextBox 9"/>
          <p:cNvSpPr txBox="1"/>
          <p:nvPr/>
        </p:nvSpPr>
        <p:spPr>
          <a:xfrm rot="-1052054">
            <a:off x="165749" y="4402020"/>
            <a:ext cx="17907717" cy="1533525"/>
          </a:xfrm>
          <a:prstGeom prst="rect">
            <a:avLst/>
          </a:prstGeom>
        </p:spPr>
        <p:txBody>
          <a:bodyPr lIns="0" tIns="0" rIns="0" bIns="0" rtlCol="0" anchor="t">
            <a:spAutoFit/>
          </a:bodyPr>
          <a:lstStyle/>
          <a:p>
            <a:pPr algn="ctr">
              <a:lnSpc>
                <a:spcPts val="12599"/>
              </a:lnSpc>
              <a:spcBef>
                <a:spcPct val="0"/>
              </a:spcBef>
            </a:pPr>
            <a:r>
              <a:rPr lang="en-US" sz="9000" b="1" u="sng">
                <a:solidFill>
                  <a:srgbClr val="FFFFFF"/>
                </a:solidFill>
                <a:latin typeface="Monda Bold"/>
                <a:ea typeface="Monda Bold"/>
                <a:cs typeface="Monda Bold"/>
                <a:sym typeface="Monda Bold"/>
              </a:rPr>
              <a:t>THANKS SIR!!!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14790631" y="-3420266"/>
            <a:ext cx="5568589" cy="7775011"/>
          </a:xfrm>
          <a:custGeom>
            <a:avLst/>
            <a:gdLst/>
            <a:ahLst/>
            <a:cxnLst/>
            <a:rect l="l" t="t" r="r" b="b"/>
            <a:pathLst>
              <a:path w="5568589" h="7775011">
                <a:moveTo>
                  <a:pt x="0" y="0"/>
                </a:moveTo>
                <a:lnTo>
                  <a:pt x="5568589" y="0"/>
                </a:lnTo>
                <a:lnTo>
                  <a:pt x="5568589" y="7775011"/>
                </a:lnTo>
                <a:lnTo>
                  <a:pt x="0" y="77750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46086" y="6399494"/>
            <a:ext cx="5568589" cy="7775011"/>
          </a:xfrm>
          <a:custGeom>
            <a:avLst/>
            <a:gdLst/>
            <a:ahLst/>
            <a:cxnLst/>
            <a:rect l="l" t="t" r="r" b="b"/>
            <a:pathLst>
              <a:path w="5568589" h="7775011">
                <a:moveTo>
                  <a:pt x="0" y="0"/>
                </a:moveTo>
                <a:lnTo>
                  <a:pt x="5568589" y="0"/>
                </a:lnTo>
                <a:lnTo>
                  <a:pt x="5568589" y="7775012"/>
                </a:lnTo>
                <a:lnTo>
                  <a:pt x="0" y="77750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0"/>
            <a:ext cx="18288000" cy="2238140"/>
            <a:chOff x="0" y="0"/>
            <a:chExt cx="4816593" cy="589469"/>
          </a:xfrm>
        </p:grpSpPr>
        <p:sp>
          <p:nvSpPr>
            <p:cNvPr id="6" name="Freeform 6"/>
            <p:cNvSpPr/>
            <p:nvPr/>
          </p:nvSpPr>
          <p:spPr>
            <a:xfrm>
              <a:off x="0" y="0"/>
              <a:ext cx="4816592" cy="589469"/>
            </a:xfrm>
            <a:custGeom>
              <a:avLst/>
              <a:gdLst/>
              <a:ahLst/>
              <a:cxnLst/>
              <a:rect l="l" t="t" r="r" b="b"/>
              <a:pathLst>
                <a:path w="4816592" h="589469">
                  <a:moveTo>
                    <a:pt x="21590" y="0"/>
                  </a:moveTo>
                  <a:lnTo>
                    <a:pt x="4795002" y="0"/>
                  </a:lnTo>
                  <a:cubicBezTo>
                    <a:pt x="4800728" y="0"/>
                    <a:pt x="4806220" y="2275"/>
                    <a:pt x="4810269" y="6324"/>
                  </a:cubicBezTo>
                  <a:cubicBezTo>
                    <a:pt x="4814318" y="10372"/>
                    <a:pt x="4816592" y="15864"/>
                    <a:pt x="4816592" y="21590"/>
                  </a:cubicBezTo>
                  <a:lnTo>
                    <a:pt x="4816592" y="567879"/>
                  </a:lnTo>
                  <a:cubicBezTo>
                    <a:pt x="4816592" y="579803"/>
                    <a:pt x="4806926" y="589469"/>
                    <a:pt x="4795002" y="589469"/>
                  </a:cubicBezTo>
                  <a:lnTo>
                    <a:pt x="21590" y="589469"/>
                  </a:lnTo>
                  <a:cubicBezTo>
                    <a:pt x="15864" y="589469"/>
                    <a:pt x="10372" y="587194"/>
                    <a:pt x="6324" y="583145"/>
                  </a:cubicBezTo>
                  <a:cubicBezTo>
                    <a:pt x="2275" y="579096"/>
                    <a:pt x="0" y="573605"/>
                    <a:pt x="0" y="567879"/>
                  </a:cubicBezTo>
                  <a:lnTo>
                    <a:pt x="0" y="21590"/>
                  </a:lnTo>
                  <a:cubicBezTo>
                    <a:pt x="0" y="9666"/>
                    <a:pt x="9666" y="0"/>
                    <a:pt x="21590" y="0"/>
                  </a:cubicBezTo>
                  <a:close/>
                </a:path>
              </a:pathLst>
            </a:custGeom>
            <a:solidFill>
              <a:srgbClr val="363E36">
                <a:alpha val="80784"/>
              </a:srgbClr>
            </a:solidFill>
            <a:ln w="57150" cap="rnd">
              <a:solidFill>
                <a:srgbClr val="000000">
                  <a:alpha val="80784"/>
                </a:srgbClr>
              </a:solidFill>
              <a:prstDash val="solid"/>
              <a:round/>
            </a:ln>
          </p:spPr>
        </p:sp>
        <p:sp>
          <p:nvSpPr>
            <p:cNvPr id="7" name="TextBox 7"/>
            <p:cNvSpPr txBox="1"/>
            <p:nvPr/>
          </p:nvSpPr>
          <p:spPr>
            <a:xfrm>
              <a:off x="0" y="-47625"/>
              <a:ext cx="4816593" cy="637094"/>
            </a:xfrm>
            <a:prstGeom prst="rect">
              <a:avLst/>
            </a:prstGeom>
          </p:spPr>
          <p:txBody>
            <a:bodyPr lIns="50800" tIns="50800" rIns="50800" bIns="50800" rtlCol="0" anchor="ctr"/>
            <a:lstStyle/>
            <a:p>
              <a:pPr algn="ctr">
                <a:lnSpc>
                  <a:spcPts val="3220"/>
                </a:lnSpc>
              </a:pPr>
              <a:endParaRPr/>
            </a:p>
          </p:txBody>
        </p:sp>
      </p:grpSp>
      <p:sp>
        <p:nvSpPr>
          <p:cNvPr id="8" name="TextBox 8"/>
          <p:cNvSpPr txBox="1"/>
          <p:nvPr/>
        </p:nvSpPr>
        <p:spPr>
          <a:xfrm>
            <a:off x="0" y="314839"/>
            <a:ext cx="18288000" cy="1368383"/>
          </a:xfrm>
          <a:prstGeom prst="rect">
            <a:avLst/>
          </a:prstGeom>
        </p:spPr>
        <p:txBody>
          <a:bodyPr lIns="0" tIns="0" rIns="0" bIns="0" rtlCol="0" anchor="t">
            <a:spAutoFit/>
          </a:bodyPr>
          <a:lstStyle/>
          <a:p>
            <a:pPr algn="l">
              <a:lnSpc>
                <a:spcPts val="11200"/>
              </a:lnSpc>
              <a:spcBef>
                <a:spcPct val="0"/>
              </a:spcBef>
            </a:pPr>
            <a:r>
              <a:rPr lang="en-US" sz="8000" b="1" u="sng">
                <a:solidFill>
                  <a:srgbClr val="FFFFFF"/>
                </a:solidFill>
                <a:latin typeface="Monda Bold"/>
                <a:ea typeface="Monda Bold"/>
                <a:cs typeface="Monda Bold"/>
                <a:sym typeface="Monda Bold"/>
              </a:rPr>
              <a:t>OUTLINE</a:t>
            </a:r>
          </a:p>
        </p:txBody>
      </p:sp>
      <p:grpSp>
        <p:nvGrpSpPr>
          <p:cNvPr id="9" name="Group 9"/>
          <p:cNvGrpSpPr/>
          <p:nvPr/>
        </p:nvGrpSpPr>
        <p:grpSpPr>
          <a:xfrm>
            <a:off x="180616" y="2746024"/>
            <a:ext cx="17907717" cy="7169698"/>
            <a:chOff x="0" y="0"/>
            <a:chExt cx="4716436" cy="1888316"/>
          </a:xfrm>
        </p:grpSpPr>
        <p:sp>
          <p:nvSpPr>
            <p:cNvPr id="10" name="Freeform 10"/>
            <p:cNvSpPr/>
            <p:nvPr/>
          </p:nvSpPr>
          <p:spPr>
            <a:xfrm>
              <a:off x="0" y="0"/>
              <a:ext cx="4716436" cy="1888316"/>
            </a:xfrm>
            <a:custGeom>
              <a:avLst/>
              <a:gdLst/>
              <a:ahLst/>
              <a:cxnLst/>
              <a:rect l="l" t="t" r="r" b="b"/>
              <a:pathLst>
                <a:path w="4716436" h="1888316">
                  <a:moveTo>
                    <a:pt x="22048" y="0"/>
                  </a:moveTo>
                  <a:lnTo>
                    <a:pt x="4694387" y="0"/>
                  </a:lnTo>
                  <a:cubicBezTo>
                    <a:pt x="4700235" y="0"/>
                    <a:pt x="4705843" y="2323"/>
                    <a:pt x="4709978" y="6458"/>
                  </a:cubicBezTo>
                  <a:cubicBezTo>
                    <a:pt x="4714113" y="10593"/>
                    <a:pt x="4716436" y="16201"/>
                    <a:pt x="4716436" y="22048"/>
                  </a:cubicBezTo>
                  <a:lnTo>
                    <a:pt x="4716436" y="1866267"/>
                  </a:lnTo>
                  <a:cubicBezTo>
                    <a:pt x="4716436" y="1878444"/>
                    <a:pt x="4706564" y="1888316"/>
                    <a:pt x="4694387" y="1888316"/>
                  </a:cubicBezTo>
                  <a:lnTo>
                    <a:pt x="22048" y="1888316"/>
                  </a:lnTo>
                  <a:cubicBezTo>
                    <a:pt x="9871" y="1888316"/>
                    <a:pt x="0" y="1878444"/>
                    <a:pt x="0" y="1866267"/>
                  </a:cubicBezTo>
                  <a:lnTo>
                    <a:pt x="0" y="22048"/>
                  </a:lnTo>
                  <a:cubicBezTo>
                    <a:pt x="0" y="16201"/>
                    <a:pt x="2323" y="10593"/>
                    <a:pt x="6458" y="6458"/>
                  </a:cubicBezTo>
                  <a:cubicBezTo>
                    <a:pt x="10593" y="2323"/>
                    <a:pt x="16201" y="0"/>
                    <a:pt x="22048" y="0"/>
                  </a:cubicBezTo>
                  <a:close/>
                </a:path>
              </a:pathLst>
            </a:custGeom>
            <a:solidFill>
              <a:srgbClr val="363E36">
                <a:alpha val="80784"/>
              </a:srgbClr>
            </a:solidFill>
            <a:ln w="57150" cap="rnd">
              <a:solidFill>
                <a:srgbClr val="000000">
                  <a:alpha val="80784"/>
                </a:srgbClr>
              </a:solidFill>
              <a:prstDash val="solid"/>
              <a:round/>
            </a:ln>
          </p:spPr>
        </p:sp>
        <p:sp>
          <p:nvSpPr>
            <p:cNvPr id="11" name="TextBox 11"/>
            <p:cNvSpPr txBox="1"/>
            <p:nvPr/>
          </p:nvSpPr>
          <p:spPr>
            <a:xfrm>
              <a:off x="0" y="-47625"/>
              <a:ext cx="4716436" cy="1935941"/>
            </a:xfrm>
            <a:prstGeom prst="rect">
              <a:avLst/>
            </a:prstGeom>
          </p:spPr>
          <p:txBody>
            <a:bodyPr lIns="50800" tIns="50800" rIns="50800" bIns="50800" rtlCol="0" anchor="ctr"/>
            <a:lstStyle/>
            <a:p>
              <a:pPr algn="ctr">
                <a:lnSpc>
                  <a:spcPts val="3220"/>
                </a:lnSpc>
              </a:pPr>
              <a:endParaRPr/>
            </a:p>
          </p:txBody>
        </p:sp>
      </p:grpSp>
      <p:sp>
        <p:nvSpPr>
          <p:cNvPr id="12" name="TextBox 12"/>
          <p:cNvSpPr txBox="1"/>
          <p:nvPr/>
        </p:nvSpPr>
        <p:spPr>
          <a:xfrm>
            <a:off x="1059310" y="2839414"/>
            <a:ext cx="7924266" cy="7051267"/>
          </a:xfrm>
          <a:prstGeom prst="rect">
            <a:avLst/>
          </a:prstGeom>
        </p:spPr>
        <p:txBody>
          <a:bodyPr lIns="0" tIns="0" rIns="0" bIns="0" rtlCol="0" anchor="t">
            <a:spAutoFit/>
          </a:bodyPr>
          <a:lstStyle/>
          <a:p>
            <a:pPr algn="l">
              <a:lnSpc>
                <a:spcPts val="4015"/>
              </a:lnSpc>
            </a:pPr>
            <a:r>
              <a:rPr lang="en-US" sz="2868" b="1">
                <a:solidFill>
                  <a:srgbClr val="FFFFFF"/>
                </a:solidFill>
                <a:latin typeface="Monda Bold"/>
                <a:ea typeface="Monda Bold"/>
                <a:cs typeface="Monda Bold"/>
                <a:sym typeface="Monda Bold"/>
              </a:rPr>
              <a:t>• Introduction</a:t>
            </a:r>
          </a:p>
          <a:p>
            <a:pPr algn="l">
              <a:lnSpc>
                <a:spcPts val="4015"/>
              </a:lnSpc>
            </a:pPr>
            <a:r>
              <a:rPr lang="en-US" sz="2868" b="1">
                <a:solidFill>
                  <a:srgbClr val="FFFFFF"/>
                </a:solidFill>
                <a:latin typeface="Monda Bold"/>
                <a:ea typeface="Monda Bold"/>
                <a:cs typeface="Monda Bold"/>
                <a:sym typeface="Monda Bold"/>
              </a:rPr>
              <a:t> • Problem Statement</a:t>
            </a:r>
          </a:p>
          <a:p>
            <a:pPr algn="l">
              <a:lnSpc>
                <a:spcPts val="4015"/>
              </a:lnSpc>
            </a:pPr>
            <a:r>
              <a:rPr lang="en-US" sz="2868" b="1">
                <a:solidFill>
                  <a:srgbClr val="FFFFFF"/>
                </a:solidFill>
                <a:latin typeface="Monda Bold"/>
                <a:ea typeface="Monda Bold"/>
                <a:cs typeface="Monda Bold"/>
                <a:sym typeface="Monda Bold"/>
              </a:rPr>
              <a:t> • Project Specification </a:t>
            </a:r>
          </a:p>
          <a:p>
            <a:pPr algn="l">
              <a:lnSpc>
                <a:spcPts val="4015"/>
              </a:lnSpc>
            </a:pPr>
            <a:r>
              <a:rPr lang="en-US" sz="2868" b="1">
                <a:solidFill>
                  <a:srgbClr val="FFFFFF"/>
                </a:solidFill>
                <a:latin typeface="Monda Bold"/>
                <a:ea typeface="Monda Bold"/>
                <a:cs typeface="Monda Bold"/>
                <a:sym typeface="Monda Bold"/>
              </a:rPr>
              <a:t>• Dataset </a:t>
            </a:r>
          </a:p>
          <a:p>
            <a:pPr algn="l">
              <a:lnSpc>
                <a:spcPts val="4015"/>
              </a:lnSpc>
            </a:pPr>
            <a:r>
              <a:rPr lang="en-US" sz="2868" b="1">
                <a:solidFill>
                  <a:srgbClr val="FFFFFF"/>
                </a:solidFill>
                <a:latin typeface="Monda Bold"/>
                <a:ea typeface="Monda Bold"/>
                <a:cs typeface="Monda Bold"/>
                <a:sym typeface="Monda Bold"/>
              </a:rPr>
              <a:t>• Pipeline</a:t>
            </a:r>
          </a:p>
          <a:p>
            <a:pPr algn="l">
              <a:lnSpc>
                <a:spcPts val="4015"/>
              </a:lnSpc>
            </a:pPr>
            <a:r>
              <a:rPr lang="en-US" sz="2868" b="1">
                <a:solidFill>
                  <a:srgbClr val="FFFFFF"/>
                </a:solidFill>
                <a:latin typeface="Monda Bold"/>
                <a:ea typeface="Monda Bold"/>
                <a:cs typeface="Monda Bold"/>
                <a:sym typeface="Monda Bold"/>
              </a:rPr>
              <a:t> • Data Cleaning</a:t>
            </a:r>
          </a:p>
          <a:p>
            <a:pPr algn="l">
              <a:lnSpc>
                <a:spcPts val="4015"/>
              </a:lnSpc>
            </a:pPr>
            <a:r>
              <a:rPr lang="en-US" sz="2868" b="1">
                <a:solidFill>
                  <a:srgbClr val="FFFFFF"/>
                </a:solidFill>
                <a:latin typeface="Monda Bold"/>
                <a:ea typeface="Monda Bold"/>
                <a:cs typeface="Monda Bold"/>
                <a:sym typeface="Monda Bold"/>
              </a:rPr>
              <a:t> • Feature Engineering </a:t>
            </a:r>
          </a:p>
          <a:p>
            <a:pPr algn="l">
              <a:lnSpc>
                <a:spcPts val="4015"/>
              </a:lnSpc>
            </a:pPr>
            <a:r>
              <a:rPr lang="en-US" sz="2868" b="1">
                <a:solidFill>
                  <a:srgbClr val="FFFFFF"/>
                </a:solidFill>
                <a:latin typeface="Monda Bold"/>
                <a:ea typeface="Monda Bold"/>
                <a:cs typeface="Monda Bold"/>
                <a:sym typeface="Monda Bold"/>
              </a:rPr>
              <a:t>• Outlier Detection </a:t>
            </a:r>
          </a:p>
          <a:p>
            <a:pPr algn="l">
              <a:lnSpc>
                <a:spcPts val="4015"/>
              </a:lnSpc>
            </a:pPr>
            <a:r>
              <a:rPr lang="en-US" sz="2868" b="1">
                <a:solidFill>
                  <a:srgbClr val="FFFFFF"/>
                </a:solidFill>
                <a:latin typeface="Monda Bold"/>
                <a:ea typeface="Monda Bold"/>
                <a:cs typeface="Monda Bold"/>
                <a:sym typeface="Monda Bold"/>
              </a:rPr>
              <a:t>• Outlier Removal</a:t>
            </a:r>
          </a:p>
          <a:p>
            <a:pPr algn="l">
              <a:lnSpc>
                <a:spcPts val="4015"/>
              </a:lnSpc>
            </a:pPr>
            <a:r>
              <a:rPr lang="en-US" sz="2868" b="1">
                <a:solidFill>
                  <a:srgbClr val="FFFFFF"/>
                </a:solidFill>
                <a:latin typeface="Monda Bold"/>
                <a:ea typeface="Monda Bold"/>
                <a:cs typeface="Monda Bold"/>
                <a:sym typeface="Monda Bold"/>
              </a:rPr>
              <a:t> • One Hot Encoding </a:t>
            </a:r>
          </a:p>
          <a:p>
            <a:pPr algn="l">
              <a:lnSpc>
                <a:spcPts val="4015"/>
              </a:lnSpc>
            </a:pPr>
            <a:r>
              <a:rPr lang="en-US" sz="2868" b="1">
                <a:solidFill>
                  <a:srgbClr val="FFFFFF"/>
                </a:solidFill>
                <a:latin typeface="Monda Bold"/>
                <a:ea typeface="Monda Bold"/>
                <a:cs typeface="Monda Bold"/>
                <a:sym typeface="Monda Bold"/>
              </a:rPr>
              <a:t>• Model Creation</a:t>
            </a:r>
          </a:p>
          <a:p>
            <a:pPr algn="l">
              <a:lnSpc>
                <a:spcPts val="4015"/>
              </a:lnSpc>
            </a:pPr>
            <a:r>
              <a:rPr lang="en-US" sz="2868" b="1">
                <a:solidFill>
                  <a:srgbClr val="FFFFFF"/>
                </a:solidFill>
                <a:latin typeface="Monda Bold"/>
                <a:ea typeface="Monda Bold"/>
                <a:cs typeface="Monda Bold"/>
                <a:sym typeface="Monda Bold"/>
              </a:rPr>
              <a:t> • K-fold cross validation </a:t>
            </a:r>
          </a:p>
          <a:p>
            <a:pPr algn="l">
              <a:lnSpc>
                <a:spcPts val="4015"/>
              </a:lnSpc>
            </a:pPr>
            <a:r>
              <a:rPr lang="en-US" sz="2868" b="1">
                <a:solidFill>
                  <a:srgbClr val="FFFFFF"/>
                </a:solidFill>
                <a:latin typeface="Monda Bold"/>
                <a:ea typeface="Monda Bold"/>
                <a:cs typeface="Monda Bold"/>
                <a:sym typeface="Monda Bold"/>
              </a:rPr>
              <a:t>• Grid search cross validation</a:t>
            </a:r>
          </a:p>
          <a:p>
            <a:pPr marL="619250" lvl="1" indent="-309625" algn="l">
              <a:lnSpc>
                <a:spcPts val="4015"/>
              </a:lnSpc>
              <a:buFont typeface="Arial"/>
              <a:buChar char="•"/>
            </a:pPr>
            <a:r>
              <a:rPr lang="en-US" sz="2868" b="1">
                <a:solidFill>
                  <a:srgbClr val="FFFFFF"/>
                </a:solidFill>
                <a:latin typeface="Monda Bold"/>
                <a:ea typeface="Monda Bold"/>
                <a:cs typeface="Monda Bold"/>
                <a:sym typeface="Monda Bold"/>
              </a:rPr>
              <a:t>Result/Output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14790631" y="-3420266"/>
            <a:ext cx="5568589" cy="7775011"/>
          </a:xfrm>
          <a:custGeom>
            <a:avLst/>
            <a:gdLst/>
            <a:ahLst/>
            <a:cxnLst/>
            <a:rect l="l" t="t" r="r" b="b"/>
            <a:pathLst>
              <a:path w="5568589" h="7775011">
                <a:moveTo>
                  <a:pt x="0" y="0"/>
                </a:moveTo>
                <a:lnTo>
                  <a:pt x="5568589" y="0"/>
                </a:lnTo>
                <a:lnTo>
                  <a:pt x="5568589" y="7775011"/>
                </a:lnTo>
                <a:lnTo>
                  <a:pt x="0" y="77750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46086" y="6399494"/>
            <a:ext cx="5568589" cy="7775011"/>
          </a:xfrm>
          <a:custGeom>
            <a:avLst/>
            <a:gdLst/>
            <a:ahLst/>
            <a:cxnLst/>
            <a:rect l="l" t="t" r="r" b="b"/>
            <a:pathLst>
              <a:path w="5568589" h="7775011">
                <a:moveTo>
                  <a:pt x="0" y="0"/>
                </a:moveTo>
                <a:lnTo>
                  <a:pt x="5568589" y="0"/>
                </a:lnTo>
                <a:lnTo>
                  <a:pt x="5568589" y="7775012"/>
                </a:lnTo>
                <a:lnTo>
                  <a:pt x="0" y="77750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467601" y="4119724"/>
            <a:ext cx="980313" cy="801406"/>
          </a:xfrm>
          <a:custGeom>
            <a:avLst/>
            <a:gdLst/>
            <a:ahLst/>
            <a:cxnLst/>
            <a:rect l="l" t="t" r="r" b="b"/>
            <a:pathLst>
              <a:path w="980313" h="801406">
                <a:moveTo>
                  <a:pt x="0" y="0"/>
                </a:moveTo>
                <a:lnTo>
                  <a:pt x="980313" y="0"/>
                </a:lnTo>
                <a:lnTo>
                  <a:pt x="980313" y="801406"/>
                </a:lnTo>
                <a:lnTo>
                  <a:pt x="0" y="8014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3467601" y="6230498"/>
            <a:ext cx="980313" cy="801406"/>
          </a:xfrm>
          <a:custGeom>
            <a:avLst/>
            <a:gdLst/>
            <a:ahLst/>
            <a:cxnLst/>
            <a:rect l="l" t="t" r="r" b="b"/>
            <a:pathLst>
              <a:path w="980313" h="801406">
                <a:moveTo>
                  <a:pt x="0" y="0"/>
                </a:moveTo>
                <a:lnTo>
                  <a:pt x="980313" y="0"/>
                </a:lnTo>
                <a:lnTo>
                  <a:pt x="980313" y="801405"/>
                </a:lnTo>
                <a:lnTo>
                  <a:pt x="0" y="8014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0" y="0"/>
            <a:ext cx="18288000" cy="2238140"/>
            <a:chOff x="0" y="0"/>
            <a:chExt cx="4816593" cy="589469"/>
          </a:xfrm>
        </p:grpSpPr>
        <p:sp>
          <p:nvSpPr>
            <p:cNvPr id="8" name="Freeform 8"/>
            <p:cNvSpPr/>
            <p:nvPr/>
          </p:nvSpPr>
          <p:spPr>
            <a:xfrm>
              <a:off x="0" y="0"/>
              <a:ext cx="4816592" cy="589469"/>
            </a:xfrm>
            <a:custGeom>
              <a:avLst/>
              <a:gdLst/>
              <a:ahLst/>
              <a:cxnLst/>
              <a:rect l="l" t="t" r="r" b="b"/>
              <a:pathLst>
                <a:path w="4816592" h="589469">
                  <a:moveTo>
                    <a:pt x="21590" y="0"/>
                  </a:moveTo>
                  <a:lnTo>
                    <a:pt x="4795002" y="0"/>
                  </a:lnTo>
                  <a:cubicBezTo>
                    <a:pt x="4800728" y="0"/>
                    <a:pt x="4806220" y="2275"/>
                    <a:pt x="4810269" y="6324"/>
                  </a:cubicBezTo>
                  <a:cubicBezTo>
                    <a:pt x="4814318" y="10372"/>
                    <a:pt x="4816592" y="15864"/>
                    <a:pt x="4816592" y="21590"/>
                  </a:cubicBezTo>
                  <a:lnTo>
                    <a:pt x="4816592" y="567879"/>
                  </a:lnTo>
                  <a:cubicBezTo>
                    <a:pt x="4816592" y="579803"/>
                    <a:pt x="4806926" y="589469"/>
                    <a:pt x="4795002" y="589469"/>
                  </a:cubicBezTo>
                  <a:lnTo>
                    <a:pt x="21590" y="589469"/>
                  </a:lnTo>
                  <a:cubicBezTo>
                    <a:pt x="15864" y="589469"/>
                    <a:pt x="10372" y="587194"/>
                    <a:pt x="6324" y="583145"/>
                  </a:cubicBezTo>
                  <a:cubicBezTo>
                    <a:pt x="2275" y="579096"/>
                    <a:pt x="0" y="573605"/>
                    <a:pt x="0" y="567879"/>
                  </a:cubicBezTo>
                  <a:lnTo>
                    <a:pt x="0" y="21590"/>
                  </a:lnTo>
                  <a:cubicBezTo>
                    <a:pt x="0" y="9666"/>
                    <a:pt x="9666" y="0"/>
                    <a:pt x="21590" y="0"/>
                  </a:cubicBezTo>
                  <a:close/>
                </a:path>
              </a:pathLst>
            </a:custGeom>
            <a:solidFill>
              <a:srgbClr val="363E36">
                <a:alpha val="80784"/>
              </a:srgbClr>
            </a:solidFill>
            <a:ln w="57150" cap="rnd">
              <a:solidFill>
                <a:srgbClr val="000000">
                  <a:alpha val="80784"/>
                </a:srgbClr>
              </a:solidFill>
              <a:prstDash val="solid"/>
              <a:round/>
            </a:ln>
          </p:spPr>
        </p:sp>
        <p:sp>
          <p:nvSpPr>
            <p:cNvPr id="9" name="TextBox 9"/>
            <p:cNvSpPr txBox="1"/>
            <p:nvPr/>
          </p:nvSpPr>
          <p:spPr>
            <a:xfrm>
              <a:off x="0" y="-47625"/>
              <a:ext cx="4816593" cy="637094"/>
            </a:xfrm>
            <a:prstGeom prst="rect">
              <a:avLst/>
            </a:prstGeom>
          </p:spPr>
          <p:txBody>
            <a:bodyPr lIns="50800" tIns="50800" rIns="50800" bIns="50800" rtlCol="0" anchor="ctr"/>
            <a:lstStyle/>
            <a:p>
              <a:pPr algn="ctr">
                <a:lnSpc>
                  <a:spcPts val="3220"/>
                </a:lnSpc>
              </a:pPr>
              <a:endParaRPr/>
            </a:p>
          </p:txBody>
        </p:sp>
      </p:grpSp>
      <p:sp>
        <p:nvSpPr>
          <p:cNvPr id="10" name="TextBox 10"/>
          <p:cNvSpPr txBox="1"/>
          <p:nvPr/>
        </p:nvSpPr>
        <p:spPr>
          <a:xfrm>
            <a:off x="0" y="358678"/>
            <a:ext cx="18478141" cy="1368383"/>
          </a:xfrm>
          <a:prstGeom prst="rect">
            <a:avLst/>
          </a:prstGeom>
        </p:spPr>
        <p:txBody>
          <a:bodyPr lIns="0" tIns="0" rIns="0" bIns="0" rtlCol="0" anchor="t">
            <a:spAutoFit/>
          </a:bodyPr>
          <a:lstStyle/>
          <a:p>
            <a:pPr algn="l">
              <a:lnSpc>
                <a:spcPts val="11200"/>
              </a:lnSpc>
              <a:spcBef>
                <a:spcPct val="0"/>
              </a:spcBef>
            </a:pPr>
            <a:r>
              <a:rPr lang="en-US" sz="8000" b="1" u="sng">
                <a:solidFill>
                  <a:srgbClr val="FFFFFF"/>
                </a:solidFill>
                <a:latin typeface="Monda Bold"/>
                <a:ea typeface="Monda Bold"/>
                <a:cs typeface="Monda Bold"/>
                <a:sym typeface="Monda Bold"/>
              </a:rPr>
              <a:t>INTRODUCTION</a:t>
            </a:r>
          </a:p>
        </p:txBody>
      </p:sp>
      <p:grpSp>
        <p:nvGrpSpPr>
          <p:cNvPr id="11" name="Group 11"/>
          <p:cNvGrpSpPr/>
          <p:nvPr/>
        </p:nvGrpSpPr>
        <p:grpSpPr>
          <a:xfrm>
            <a:off x="190141" y="2746024"/>
            <a:ext cx="17907717" cy="7169698"/>
            <a:chOff x="0" y="0"/>
            <a:chExt cx="4716436" cy="1888316"/>
          </a:xfrm>
        </p:grpSpPr>
        <p:sp>
          <p:nvSpPr>
            <p:cNvPr id="12" name="Freeform 12"/>
            <p:cNvSpPr/>
            <p:nvPr/>
          </p:nvSpPr>
          <p:spPr>
            <a:xfrm>
              <a:off x="0" y="0"/>
              <a:ext cx="4716436" cy="1888316"/>
            </a:xfrm>
            <a:custGeom>
              <a:avLst/>
              <a:gdLst/>
              <a:ahLst/>
              <a:cxnLst/>
              <a:rect l="l" t="t" r="r" b="b"/>
              <a:pathLst>
                <a:path w="4716436" h="1888316">
                  <a:moveTo>
                    <a:pt x="22048" y="0"/>
                  </a:moveTo>
                  <a:lnTo>
                    <a:pt x="4694387" y="0"/>
                  </a:lnTo>
                  <a:cubicBezTo>
                    <a:pt x="4700235" y="0"/>
                    <a:pt x="4705843" y="2323"/>
                    <a:pt x="4709978" y="6458"/>
                  </a:cubicBezTo>
                  <a:cubicBezTo>
                    <a:pt x="4714113" y="10593"/>
                    <a:pt x="4716436" y="16201"/>
                    <a:pt x="4716436" y="22048"/>
                  </a:cubicBezTo>
                  <a:lnTo>
                    <a:pt x="4716436" y="1866267"/>
                  </a:lnTo>
                  <a:cubicBezTo>
                    <a:pt x="4716436" y="1878444"/>
                    <a:pt x="4706564" y="1888316"/>
                    <a:pt x="4694387" y="1888316"/>
                  </a:cubicBezTo>
                  <a:lnTo>
                    <a:pt x="22048" y="1888316"/>
                  </a:lnTo>
                  <a:cubicBezTo>
                    <a:pt x="9871" y="1888316"/>
                    <a:pt x="0" y="1878444"/>
                    <a:pt x="0" y="1866267"/>
                  </a:cubicBezTo>
                  <a:lnTo>
                    <a:pt x="0" y="22048"/>
                  </a:lnTo>
                  <a:cubicBezTo>
                    <a:pt x="0" y="16201"/>
                    <a:pt x="2323" y="10593"/>
                    <a:pt x="6458" y="6458"/>
                  </a:cubicBezTo>
                  <a:cubicBezTo>
                    <a:pt x="10593" y="2323"/>
                    <a:pt x="16201" y="0"/>
                    <a:pt x="22048" y="0"/>
                  </a:cubicBezTo>
                  <a:close/>
                </a:path>
              </a:pathLst>
            </a:custGeom>
            <a:solidFill>
              <a:srgbClr val="363E36">
                <a:alpha val="80784"/>
              </a:srgbClr>
            </a:solidFill>
            <a:ln w="57150" cap="rnd">
              <a:solidFill>
                <a:srgbClr val="000000">
                  <a:alpha val="80784"/>
                </a:srgbClr>
              </a:solidFill>
              <a:prstDash val="solid"/>
              <a:round/>
            </a:ln>
          </p:spPr>
        </p:sp>
        <p:sp>
          <p:nvSpPr>
            <p:cNvPr id="13" name="TextBox 13"/>
            <p:cNvSpPr txBox="1"/>
            <p:nvPr/>
          </p:nvSpPr>
          <p:spPr>
            <a:xfrm>
              <a:off x="0" y="-47625"/>
              <a:ext cx="4716436" cy="1935941"/>
            </a:xfrm>
            <a:prstGeom prst="rect">
              <a:avLst/>
            </a:prstGeom>
          </p:spPr>
          <p:txBody>
            <a:bodyPr lIns="50800" tIns="50800" rIns="50800" bIns="50800" rtlCol="0" anchor="ctr"/>
            <a:lstStyle/>
            <a:p>
              <a:pPr algn="ctr">
                <a:lnSpc>
                  <a:spcPts val="3220"/>
                </a:lnSpc>
              </a:pPr>
              <a:endParaRPr/>
            </a:p>
          </p:txBody>
        </p:sp>
      </p:grpSp>
      <p:sp>
        <p:nvSpPr>
          <p:cNvPr id="14" name="TextBox 14"/>
          <p:cNvSpPr txBox="1"/>
          <p:nvPr/>
        </p:nvSpPr>
        <p:spPr>
          <a:xfrm>
            <a:off x="614300" y="3321899"/>
            <a:ext cx="16645000" cy="5120133"/>
          </a:xfrm>
          <a:prstGeom prst="rect">
            <a:avLst/>
          </a:prstGeom>
        </p:spPr>
        <p:txBody>
          <a:bodyPr lIns="0" tIns="0" rIns="0" bIns="0" rtlCol="0" anchor="t">
            <a:spAutoFit/>
          </a:bodyPr>
          <a:lstStyle/>
          <a:p>
            <a:pPr marL="763250" lvl="1" indent="-381625" algn="l">
              <a:lnSpc>
                <a:spcPts val="4949"/>
              </a:lnSpc>
              <a:buFont typeface="Arial"/>
              <a:buChar char="•"/>
            </a:pPr>
            <a:r>
              <a:rPr lang="en-US" sz="3535" b="1">
                <a:solidFill>
                  <a:srgbClr val="FFFFFF"/>
                </a:solidFill>
                <a:latin typeface="Monda Bold"/>
                <a:ea typeface="Monda Bold"/>
                <a:cs typeface="Monda Bold"/>
                <a:sym typeface="Monda Bold"/>
              </a:rPr>
              <a:t>in this project we wil build machine learning model to predict house prices of an  indian city</a:t>
            </a:r>
          </a:p>
          <a:p>
            <a:pPr algn="l">
              <a:lnSpc>
                <a:spcPts val="5649"/>
              </a:lnSpc>
            </a:pPr>
            <a:r>
              <a:rPr lang="en-US" sz="4035" b="1">
                <a:solidFill>
                  <a:srgbClr val="FFFFFF"/>
                </a:solidFill>
                <a:latin typeface="Monda Bold"/>
                <a:ea typeface="Monda Bold"/>
                <a:cs typeface="Monda Bold"/>
                <a:sym typeface="Monda Bold"/>
              </a:rPr>
              <a:t>    { Bengaluru } –   &gt;</a:t>
            </a:r>
          </a:p>
          <a:p>
            <a:pPr algn="l">
              <a:lnSpc>
                <a:spcPts val="5649"/>
              </a:lnSpc>
            </a:pPr>
            <a:endParaRPr lang="en-US" sz="4035" b="1">
              <a:solidFill>
                <a:srgbClr val="FFFFFF"/>
              </a:solidFill>
              <a:latin typeface="Monda Bold"/>
              <a:ea typeface="Monda Bold"/>
              <a:cs typeface="Monda Bold"/>
              <a:sym typeface="Monda Bold"/>
            </a:endParaRPr>
          </a:p>
          <a:p>
            <a:pPr marL="763250" lvl="1" indent="-381625" algn="l">
              <a:lnSpc>
                <a:spcPts val="4949"/>
              </a:lnSpc>
              <a:buFont typeface="Arial"/>
              <a:buChar char="•"/>
            </a:pPr>
            <a:r>
              <a:rPr lang="en-US" sz="3535" b="1">
                <a:solidFill>
                  <a:srgbClr val="FFFFFF"/>
                </a:solidFill>
                <a:latin typeface="Monda Bold"/>
                <a:ea typeface="Monda Bold"/>
                <a:cs typeface="Monda Bold"/>
                <a:sym typeface="Monda Bold"/>
              </a:rPr>
              <a:t>This project will very helpful for the real estate market .</a:t>
            </a:r>
          </a:p>
          <a:p>
            <a:pPr marL="763250" lvl="1" indent="-381625" algn="l">
              <a:lnSpc>
                <a:spcPts val="4949"/>
              </a:lnSpc>
              <a:buFont typeface="Arial"/>
              <a:buChar char="•"/>
            </a:pPr>
            <a:r>
              <a:rPr lang="en-US" sz="3535" b="1">
                <a:solidFill>
                  <a:srgbClr val="FFFFFF"/>
                </a:solidFill>
                <a:latin typeface="Monda Bold"/>
                <a:ea typeface="Monda Bold"/>
                <a:cs typeface="Monda Bold"/>
                <a:sym typeface="Monda Bold"/>
              </a:rPr>
              <a:t>Our model can be used by both  house sellers and house  buyers .</a:t>
            </a:r>
          </a:p>
          <a:p>
            <a:pPr marL="763250" lvl="1" indent="-381625" algn="l">
              <a:lnSpc>
                <a:spcPts val="4949"/>
              </a:lnSpc>
              <a:buFont typeface="Arial"/>
              <a:buChar char="•"/>
            </a:pPr>
            <a:r>
              <a:rPr lang="en-US" sz="3535" b="1">
                <a:solidFill>
                  <a:srgbClr val="FFFFFF"/>
                </a:solidFill>
                <a:latin typeface="Monda Bold"/>
                <a:ea typeface="Monda Bold"/>
                <a:cs typeface="Monda Bold"/>
                <a:sym typeface="Monda Bold"/>
              </a:rPr>
              <a:t>Multiple linear Regression algorithm is used to create a model with accuracy  score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14790631" y="-3420266"/>
            <a:ext cx="5568589" cy="7775011"/>
          </a:xfrm>
          <a:custGeom>
            <a:avLst/>
            <a:gdLst/>
            <a:ahLst/>
            <a:cxnLst/>
            <a:rect l="l" t="t" r="r" b="b"/>
            <a:pathLst>
              <a:path w="5568589" h="7775011">
                <a:moveTo>
                  <a:pt x="0" y="0"/>
                </a:moveTo>
                <a:lnTo>
                  <a:pt x="5568589" y="0"/>
                </a:lnTo>
                <a:lnTo>
                  <a:pt x="5568589" y="7775011"/>
                </a:lnTo>
                <a:lnTo>
                  <a:pt x="0" y="77750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46086" y="6399494"/>
            <a:ext cx="5568589" cy="7775011"/>
          </a:xfrm>
          <a:custGeom>
            <a:avLst/>
            <a:gdLst/>
            <a:ahLst/>
            <a:cxnLst/>
            <a:rect l="l" t="t" r="r" b="b"/>
            <a:pathLst>
              <a:path w="5568589" h="7775011">
                <a:moveTo>
                  <a:pt x="0" y="0"/>
                </a:moveTo>
                <a:lnTo>
                  <a:pt x="5568589" y="0"/>
                </a:lnTo>
                <a:lnTo>
                  <a:pt x="5568589" y="7775012"/>
                </a:lnTo>
                <a:lnTo>
                  <a:pt x="0" y="77750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90141" y="133888"/>
            <a:ext cx="18288000" cy="2238140"/>
            <a:chOff x="0" y="0"/>
            <a:chExt cx="4816593" cy="589469"/>
          </a:xfrm>
        </p:grpSpPr>
        <p:sp>
          <p:nvSpPr>
            <p:cNvPr id="6" name="Freeform 6"/>
            <p:cNvSpPr/>
            <p:nvPr/>
          </p:nvSpPr>
          <p:spPr>
            <a:xfrm>
              <a:off x="0" y="0"/>
              <a:ext cx="4816592" cy="589469"/>
            </a:xfrm>
            <a:custGeom>
              <a:avLst/>
              <a:gdLst/>
              <a:ahLst/>
              <a:cxnLst/>
              <a:rect l="l" t="t" r="r" b="b"/>
              <a:pathLst>
                <a:path w="4816592" h="589469">
                  <a:moveTo>
                    <a:pt x="21590" y="0"/>
                  </a:moveTo>
                  <a:lnTo>
                    <a:pt x="4795002" y="0"/>
                  </a:lnTo>
                  <a:cubicBezTo>
                    <a:pt x="4800728" y="0"/>
                    <a:pt x="4806220" y="2275"/>
                    <a:pt x="4810269" y="6324"/>
                  </a:cubicBezTo>
                  <a:cubicBezTo>
                    <a:pt x="4814318" y="10372"/>
                    <a:pt x="4816592" y="15864"/>
                    <a:pt x="4816592" y="21590"/>
                  </a:cubicBezTo>
                  <a:lnTo>
                    <a:pt x="4816592" y="567879"/>
                  </a:lnTo>
                  <a:cubicBezTo>
                    <a:pt x="4816592" y="579803"/>
                    <a:pt x="4806926" y="589469"/>
                    <a:pt x="4795002" y="589469"/>
                  </a:cubicBezTo>
                  <a:lnTo>
                    <a:pt x="21590" y="589469"/>
                  </a:lnTo>
                  <a:cubicBezTo>
                    <a:pt x="15864" y="589469"/>
                    <a:pt x="10372" y="587194"/>
                    <a:pt x="6324" y="583145"/>
                  </a:cubicBezTo>
                  <a:cubicBezTo>
                    <a:pt x="2275" y="579096"/>
                    <a:pt x="0" y="573605"/>
                    <a:pt x="0" y="567879"/>
                  </a:cubicBezTo>
                  <a:lnTo>
                    <a:pt x="0" y="21590"/>
                  </a:lnTo>
                  <a:cubicBezTo>
                    <a:pt x="0" y="9666"/>
                    <a:pt x="9666" y="0"/>
                    <a:pt x="21590" y="0"/>
                  </a:cubicBezTo>
                  <a:close/>
                </a:path>
              </a:pathLst>
            </a:custGeom>
            <a:solidFill>
              <a:srgbClr val="363E36">
                <a:alpha val="80784"/>
              </a:srgbClr>
            </a:solidFill>
            <a:ln w="57150" cap="rnd">
              <a:solidFill>
                <a:srgbClr val="000000">
                  <a:alpha val="80784"/>
                </a:srgbClr>
              </a:solidFill>
              <a:prstDash val="solid"/>
              <a:round/>
            </a:ln>
          </p:spPr>
        </p:sp>
        <p:sp>
          <p:nvSpPr>
            <p:cNvPr id="7" name="TextBox 7"/>
            <p:cNvSpPr txBox="1"/>
            <p:nvPr/>
          </p:nvSpPr>
          <p:spPr>
            <a:xfrm>
              <a:off x="0" y="-47625"/>
              <a:ext cx="4816593" cy="637094"/>
            </a:xfrm>
            <a:prstGeom prst="rect">
              <a:avLst/>
            </a:prstGeom>
          </p:spPr>
          <p:txBody>
            <a:bodyPr lIns="50800" tIns="50800" rIns="50800" bIns="50800" rtlCol="0" anchor="ctr"/>
            <a:lstStyle/>
            <a:p>
              <a:pPr algn="ctr">
                <a:lnSpc>
                  <a:spcPts val="3220"/>
                </a:lnSpc>
              </a:pPr>
              <a:endParaRPr/>
            </a:p>
          </p:txBody>
        </p:sp>
      </p:grpSp>
      <p:sp>
        <p:nvSpPr>
          <p:cNvPr id="8" name="TextBox 8"/>
          <p:cNvSpPr txBox="1"/>
          <p:nvPr/>
        </p:nvSpPr>
        <p:spPr>
          <a:xfrm>
            <a:off x="0" y="319346"/>
            <a:ext cx="18097859" cy="1368383"/>
          </a:xfrm>
          <a:prstGeom prst="rect">
            <a:avLst/>
          </a:prstGeom>
        </p:spPr>
        <p:txBody>
          <a:bodyPr lIns="0" tIns="0" rIns="0" bIns="0" rtlCol="0" anchor="t">
            <a:spAutoFit/>
          </a:bodyPr>
          <a:lstStyle/>
          <a:p>
            <a:pPr algn="just">
              <a:lnSpc>
                <a:spcPts val="11200"/>
              </a:lnSpc>
            </a:pPr>
            <a:r>
              <a:rPr lang="en-US" sz="8000" b="1" u="sng">
                <a:solidFill>
                  <a:srgbClr val="FFFFFF"/>
                </a:solidFill>
                <a:latin typeface="Monda Bold"/>
                <a:ea typeface="Monda Bold"/>
                <a:cs typeface="Monda Bold"/>
                <a:sym typeface="Monda Bold"/>
              </a:rPr>
              <a:t>PROBLE STATEMENT</a:t>
            </a:r>
          </a:p>
        </p:txBody>
      </p:sp>
      <p:grpSp>
        <p:nvGrpSpPr>
          <p:cNvPr id="9" name="Group 9"/>
          <p:cNvGrpSpPr/>
          <p:nvPr/>
        </p:nvGrpSpPr>
        <p:grpSpPr>
          <a:xfrm>
            <a:off x="190141" y="2565198"/>
            <a:ext cx="17907717" cy="7350524"/>
            <a:chOff x="0" y="-47625"/>
            <a:chExt cx="4716436" cy="1935941"/>
          </a:xfrm>
        </p:grpSpPr>
        <p:sp>
          <p:nvSpPr>
            <p:cNvPr id="10" name="Freeform 10"/>
            <p:cNvSpPr/>
            <p:nvPr/>
          </p:nvSpPr>
          <p:spPr>
            <a:xfrm>
              <a:off x="0" y="0"/>
              <a:ext cx="4716436" cy="1888316"/>
            </a:xfrm>
            <a:custGeom>
              <a:avLst/>
              <a:gdLst/>
              <a:ahLst/>
              <a:cxnLst/>
              <a:rect l="l" t="t" r="r" b="b"/>
              <a:pathLst>
                <a:path w="4716436" h="1888316">
                  <a:moveTo>
                    <a:pt x="22048" y="0"/>
                  </a:moveTo>
                  <a:lnTo>
                    <a:pt x="4694387" y="0"/>
                  </a:lnTo>
                  <a:cubicBezTo>
                    <a:pt x="4700235" y="0"/>
                    <a:pt x="4705843" y="2323"/>
                    <a:pt x="4709978" y="6458"/>
                  </a:cubicBezTo>
                  <a:cubicBezTo>
                    <a:pt x="4714113" y="10593"/>
                    <a:pt x="4716436" y="16201"/>
                    <a:pt x="4716436" y="22048"/>
                  </a:cubicBezTo>
                  <a:lnTo>
                    <a:pt x="4716436" y="1866267"/>
                  </a:lnTo>
                  <a:cubicBezTo>
                    <a:pt x="4716436" y="1878444"/>
                    <a:pt x="4706564" y="1888316"/>
                    <a:pt x="4694387" y="1888316"/>
                  </a:cubicBezTo>
                  <a:lnTo>
                    <a:pt x="22048" y="1888316"/>
                  </a:lnTo>
                  <a:cubicBezTo>
                    <a:pt x="9871" y="1888316"/>
                    <a:pt x="0" y="1878444"/>
                    <a:pt x="0" y="1866267"/>
                  </a:cubicBezTo>
                  <a:lnTo>
                    <a:pt x="0" y="22048"/>
                  </a:lnTo>
                  <a:cubicBezTo>
                    <a:pt x="0" y="16201"/>
                    <a:pt x="2323" y="10593"/>
                    <a:pt x="6458" y="6458"/>
                  </a:cubicBezTo>
                  <a:cubicBezTo>
                    <a:pt x="10593" y="2323"/>
                    <a:pt x="16201" y="0"/>
                    <a:pt x="22048" y="0"/>
                  </a:cubicBezTo>
                  <a:close/>
                </a:path>
              </a:pathLst>
            </a:custGeom>
            <a:solidFill>
              <a:srgbClr val="363E36">
                <a:alpha val="80784"/>
              </a:srgbClr>
            </a:solidFill>
            <a:ln w="57150" cap="rnd">
              <a:solidFill>
                <a:srgbClr val="000000">
                  <a:alpha val="80784"/>
                </a:srgbClr>
              </a:solidFill>
              <a:prstDash val="solid"/>
              <a:round/>
            </a:ln>
          </p:spPr>
        </p:sp>
        <p:sp>
          <p:nvSpPr>
            <p:cNvPr id="11" name="TextBox 11"/>
            <p:cNvSpPr txBox="1"/>
            <p:nvPr/>
          </p:nvSpPr>
          <p:spPr>
            <a:xfrm>
              <a:off x="0" y="-47625"/>
              <a:ext cx="4716436" cy="1935941"/>
            </a:xfrm>
            <a:prstGeom prst="rect">
              <a:avLst/>
            </a:prstGeom>
          </p:spPr>
          <p:txBody>
            <a:bodyPr lIns="50800" tIns="50800" rIns="50800" bIns="50800" rtlCol="0" anchor="ctr"/>
            <a:lstStyle/>
            <a:p>
              <a:pPr algn="ctr">
                <a:lnSpc>
                  <a:spcPts val="3220"/>
                </a:lnSpc>
              </a:pPr>
              <a:endParaRPr/>
            </a:p>
          </p:txBody>
        </p:sp>
      </p:grpSp>
      <p:sp>
        <p:nvSpPr>
          <p:cNvPr id="12" name="TextBox 12"/>
          <p:cNvSpPr txBox="1"/>
          <p:nvPr/>
        </p:nvSpPr>
        <p:spPr>
          <a:xfrm>
            <a:off x="794746" y="3410922"/>
            <a:ext cx="16464554" cy="5603545"/>
          </a:xfrm>
          <a:prstGeom prst="rect">
            <a:avLst/>
          </a:prstGeom>
        </p:spPr>
        <p:txBody>
          <a:bodyPr lIns="0" tIns="0" rIns="0" bIns="0" rtlCol="0" anchor="t">
            <a:spAutoFit/>
          </a:bodyPr>
          <a:lstStyle/>
          <a:p>
            <a:pPr marL="863596" lvl="1" indent="-431798" algn="l">
              <a:lnSpc>
                <a:spcPts val="5599"/>
              </a:lnSpc>
              <a:buFont typeface="Arial"/>
              <a:buChar char="•"/>
            </a:pPr>
            <a:r>
              <a:rPr lang="en-US" sz="3999" b="1" dirty="0">
                <a:solidFill>
                  <a:srgbClr val="FFFFFF"/>
                </a:solidFill>
                <a:latin typeface="Monda Bold"/>
                <a:ea typeface="Monda Bold"/>
                <a:cs typeface="Monda Bold"/>
                <a:sym typeface="Monda Bold"/>
              </a:rPr>
              <a:t>Price of Real estate properties are </a:t>
            </a:r>
            <a:r>
              <a:rPr lang="en-US" sz="3999" b="1" dirty="0" err="1">
                <a:solidFill>
                  <a:srgbClr val="FFFFFF"/>
                </a:solidFill>
                <a:latin typeface="Monda Bold"/>
                <a:ea typeface="Monda Bold"/>
                <a:cs typeface="Monda Bold"/>
                <a:sym typeface="Monda Bold"/>
              </a:rPr>
              <a:t>sorphisticatedly</a:t>
            </a:r>
            <a:r>
              <a:rPr lang="en-US" sz="3999" b="1" dirty="0">
                <a:solidFill>
                  <a:srgbClr val="FFFFFF"/>
                </a:solidFill>
                <a:latin typeface="Monda Bold"/>
                <a:ea typeface="Monda Bold"/>
                <a:cs typeface="Monda Bold"/>
                <a:sym typeface="Monda Bold"/>
              </a:rPr>
              <a:t> link with our</a:t>
            </a:r>
          </a:p>
          <a:p>
            <a:pPr algn="l">
              <a:lnSpc>
                <a:spcPts val="5599"/>
              </a:lnSpc>
            </a:pPr>
            <a:r>
              <a:rPr lang="en-US" sz="3999" b="1" dirty="0">
                <a:solidFill>
                  <a:srgbClr val="FFFFFF"/>
                </a:solidFill>
                <a:latin typeface="Monda Bold"/>
                <a:ea typeface="Monda Bold"/>
                <a:cs typeface="Monda Bold"/>
                <a:sym typeface="Monda Bold"/>
              </a:rPr>
              <a:t>       economy</a:t>
            </a:r>
          </a:p>
          <a:p>
            <a:pPr marL="863596" lvl="1" indent="-431798" algn="l">
              <a:lnSpc>
                <a:spcPts val="5599"/>
              </a:lnSpc>
              <a:buFont typeface="Arial"/>
              <a:buChar char="•"/>
            </a:pPr>
            <a:r>
              <a:rPr lang="en-US" sz="3999" b="1" dirty="0">
                <a:solidFill>
                  <a:srgbClr val="FFFFFF"/>
                </a:solidFill>
                <a:latin typeface="Monda Bold"/>
                <a:ea typeface="Monda Bold"/>
                <a:cs typeface="Monda Bold"/>
                <a:sym typeface="Monda Bold"/>
              </a:rPr>
              <a:t> Despite this, we do not have accurate measures of house prices based on the vast amount of data available. </a:t>
            </a:r>
          </a:p>
          <a:p>
            <a:pPr marL="863596" lvl="1" indent="-431798" algn="l">
              <a:lnSpc>
                <a:spcPts val="5599"/>
              </a:lnSpc>
              <a:buFont typeface="Arial"/>
              <a:buChar char="•"/>
            </a:pPr>
            <a:r>
              <a:rPr lang="en-US" sz="3999" b="1" dirty="0">
                <a:solidFill>
                  <a:srgbClr val="FFFFFF"/>
                </a:solidFill>
                <a:latin typeface="Monda Bold"/>
                <a:ea typeface="Monda Bold"/>
                <a:cs typeface="Monda Bold"/>
                <a:sym typeface="Monda Bold"/>
              </a:rPr>
              <a:t>Proper and justified prices of properties can bring in a lot of transparency and trust back to the real estate industry, which is very important for most consumers especially in India.</a:t>
            </a:r>
          </a:p>
          <a:p>
            <a:pPr algn="l">
              <a:lnSpc>
                <a:spcPts val="5599"/>
              </a:lnSpc>
            </a:pPr>
            <a:endParaRPr lang="en-US" sz="3999" b="1" dirty="0">
              <a:solidFill>
                <a:srgbClr val="FFFFFF"/>
              </a:solidFill>
              <a:latin typeface="Monda Bold"/>
              <a:ea typeface="Monda Bold"/>
              <a:cs typeface="Monda Bold"/>
              <a:sym typeface="Monda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14790631" y="-3420266"/>
            <a:ext cx="5568589" cy="7775011"/>
          </a:xfrm>
          <a:custGeom>
            <a:avLst/>
            <a:gdLst/>
            <a:ahLst/>
            <a:cxnLst/>
            <a:rect l="l" t="t" r="r" b="b"/>
            <a:pathLst>
              <a:path w="5568589" h="7775011">
                <a:moveTo>
                  <a:pt x="0" y="0"/>
                </a:moveTo>
                <a:lnTo>
                  <a:pt x="5568589" y="0"/>
                </a:lnTo>
                <a:lnTo>
                  <a:pt x="5568589" y="7775011"/>
                </a:lnTo>
                <a:lnTo>
                  <a:pt x="0" y="77750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46086" y="6399494"/>
            <a:ext cx="5568589" cy="7775011"/>
          </a:xfrm>
          <a:custGeom>
            <a:avLst/>
            <a:gdLst/>
            <a:ahLst/>
            <a:cxnLst/>
            <a:rect l="l" t="t" r="r" b="b"/>
            <a:pathLst>
              <a:path w="5568589" h="7775011">
                <a:moveTo>
                  <a:pt x="0" y="0"/>
                </a:moveTo>
                <a:lnTo>
                  <a:pt x="5568589" y="0"/>
                </a:lnTo>
                <a:lnTo>
                  <a:pt x="5568589" y="7775012"/>
                </a:lnTo>
                <a:lnTo>
                  <a:pt x="0" y="77750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0"/>
            <a:ext cx="18288000" cy="2238140"/>
            <a:chOff x="0" y="0"/>
            <a:chExt cx="4816593" cy="589469"/>
          </a:xfrm>
        </p:grpSpPr>
        <p:sp>
          <p:nvSpPr>
            <p:cNvPr id="6" name="Freeform 6"/>
            <p:cNvSpPr/>
            <p:nvPr/>
          </p:nvSpPr>
          <p:spPr>
            <a:xfrm>
              <a:off x="0" y="0"/>
              <a:ext cx="4816592" cy="589469"/>
            </a:xfrm>
            <a:custGeom>
              <a:avLst/>
              <a:gdLst/>
              <a:ahLst/>
              <a:cxnLst/>
              <a:rect l="l" t="t" r="r" b="b"/>
              <a:pathLst>
                <a:path w="4816592" h="589469">
                  <a:moveTo>
                    <a:pt x="21590" y="0"/>
                  </a:moveTo>
                  <a:lnTo>
                    <a:pt x="4795002" y="0"/>
                  </a:lnTo>
                  <a:cubicBezTo>
                    <a:pt x="4800728" y="0"/>
                    <a:pt x="4806220" y="2275"/>
                    <a:pt x="4810269" y="6324"/>
                  </a:cubicBezTo>
                  <a:cubicBezTo>
                    <a:pt x="4814318" y="10372"/>
                    <a:pt x="4816592" y="15864"/>
                    <a:pt x="4816592" y="21590"/>
                  </a:cubicBezTo>
                  <a:lnTo>
                    <a:pt x="4816592" y="567879"/>
                  </a:lnTo>
                  <a:cubicBezTo>
                    <a:pt x="4816592" y="579803"/>
                    <a:pt x="4806926" y="589469"/>
                    <a:pt x="4795002" y="589469"/>
                  </a:cubicBezTo>
                  <a:lnTo>
                    <a:pt x="21590" y="589469"/>
                  </a:lnTo>
                  <a:cubicBezTo>
                    <a:pt x="15864" y="589469"/>
                    <a:pt x="10372" y="587194"/>
                    <a:pt x="6324" y="583145"/>
                  </a:cubicBezTo>
                  <a:cubicBezTo>
                    <a:pt x="2275" y="579096"/>
                    <a:pt x="0" y="573605"/>
                    <a:pt x="0" y="567879"/>
                  </a:cubicBezTo>
                  <a:lnTo>
                    <a:pt x="0" y="21590"/>
                  </a:lnTo>
                  <a:cubicBezTo>
                    <a:pt x="0" y="9666"/>
                    <a:pt x="9666" y="0"/>
                    <a:pt x="21590" y="0"/>
                  </a:cubicBezTo>
                  <a:close/>
                </a:path>
              </a:pathLst>
            </a:custGeom>
            <a:solidFill>
              <a:srgbClr val="363E36">
                <a:alpha val="80784"/>
              </a:srgbClr>
            </a:solidFill>
            <a:ln w="57150" cap="rnd">
              <a:solidFill>
                <a:srgbClr val="000000">
                  <a:alpha val="80784"/>
                </a:srgbClr>
              </a:solidFill>
              <a:prstDash val="solid"/>
              <a:round/>
            </a:ln>
          </p:spPr>
        </p:sp>
        <p:sp>
          <p:nvSpPr>
            <p:cNvPr id="7" name="TextBox 7"/>
            <p:cNvSpPr txBox="1"/>
            <p:nvPr/>
          </p:nvSpPr>
          <p:spPr>
            <a:xfrm>
              <a:off x="0" y="-47625"/>
              <a:ext cx="4816593" cy="637094"/>
            </a:xfrm>
            <a:prstGeom prst="rect">
              <a:avLst/>
            </a:prstGeom>
          </p:spPr>
          <p:txBody>
            <a:bodyPr lIns="50800" tIns="50800" rIns="50800" bIns="50800" rtlCol="0" anchor="ctr"/>
            <a:lstStyle/>
            <a:p>
              <a:pPr algn="ctr">
                <a:lnSpc>
                  <a:spcPts val="3220"/>
                </a:lnSpc>
              </a:pPr>
              <a:endParaRPr/>
            </a:p>
          </p:txBody>
        </p:sp>
      </p:grpSp>
      <p:grpSp>
        <p:nvGrpSpPr>
          <p:cNvPr id="8" name="Group 8"/>
          <p:cNvGrpSpPr/>
          <p:nvPr/>
        </p:nvGrpSpPr>
        <p:grpSpPr>
          <a:xfrm>
            <a:off x="190141" y="2746024"/>
            <a:ext cx="17907717" cy="7169698"/>
            <a:chOff x="0" y="0"/>
            <a:chExt cx="4716436" cy="1888316"/>
          </a:xfrm>
        </p:grpSpPr>
        <p:sp>
          <p:nvSpPr>
            <p:cNvPr id="9" name="Freeform 9"/>
            <p:cNvSpPr/>
            <p:nvPr/>
          </p:nvSpPr>
          <p:spPr>
            <a:xfrm>
              <a:off x="0" y="0"/>
              <a:ext cx="4716436" cy="1888316"/>
            </a:xfrm>
            <a:custGeom>
              <a:avLst/>
              <a:gdLst/>
              <a:ahLst/>
              <a:cxnLst/>
              <a:rect l="l" t="t" r="r" b="b"/>
              <a:pathLst>
                <a:path w="4716436" h="1888316">
                  <a:moveTo>
                    <a:pt x="22048" y="0"/>
                  </a:moveTo>
                  <a:lnTo>
                    <a:pt x="4694387" y="0"/>
                  </a:lnTo>
                  <a:cubicBezTo>
                    <a:pt x="4700235" y="0"/>
                    <a:pt x="4705843" y="2323"/>
                    <a:pt x="4709978" y="6458"/>
                  </a:cubicBezTo>
                  <a:cubicBezTo>
                    <a:pt x="4714113" y="10593"/>
                    <a:pt x="4716436" y="16201"/>
                    <a:pt x="4716436" y="22048"/>
                  </a:cubicBezTo>
                  <a:lnTo>
                    <a:pt x="4716436" y="1866267"/>
                  </a:lnTo>
                  <a:cubicBezTo>
                    <a:pt x="4716436" y="1878444"/>
                    <a:pt x="4706564" y="1888316"/>
                    <a:pt x="4694387" y="1888316"/>
                  </a:cubicBezTo>
                  <a:lnTo>
                    <a:pt x="22048" y="1888316"/>
                  </a:lnTo>
                  <a:cubicBezTo>
                    <a:pt x="9871" y="1888316"/>
                    <a:pt x="0" y="1878444"/>
                    <a:pt x="0" y="1866267"/>
                  </a:cubicBezTo>
                  <a:lnTo>
                    <a:pt x="0" y="22048"/>
                  </a:lnTo>
                  <a:cubicBezTo>
                    <a:pt x="0" y="16201"/>
                    <a:pt x="2323" y="10593"/>
                    <a:pt x="6458" y="6458"/>
                  </a:cubicBezTo>
                  <a:cubicBezTo>
                    <a:pt x="10593" y="2323"/>
                    <a:pt x="16201" y="0"/>
                    <a:pt x="22048" y="0"/>
                  </a:cubicBezTo>
                  <a:close/>
                </a:path>
              </a:pathLst>
            </a:custGeom>
            <a:solidFill>
              <a:srgbClr val="363E36">
                <a:alpha val="80784"/>
              </a:srgbClr>
            </a:solidFill>
            <a:ln w="57150" cap="rnd">
              <a:solidFill>
                <a:srgbClr val="000000">
                  <a:alpha val="80784"/>
                </a:srgbClr>
              </a:solidFill>
              <a:prstDash val="solid"/>
              <a:round/>
            </a:ln>
          </p:spPr>
        </p:sp>
        <p:sp>
          <p:nvSpPr>
            <p:cNvPr id="10" name="TextBox 10"/>
            <p:cNvSpPr txBox="1"/>
            <p:nvPr/>
          </p:nvSpPr>
          <p:spPr>
            <a:xfrm>
              <a:off x="0" y="-47625"/>
              <a:ext cx="4716436" cy="1935941"/>
            </a:xfrm>
            <a:prstGeom prst="rect">
              <a:avLst/>
            </a:prstGeom>
          </p:spPr>
          <p:txBody>
            <a:bodyPr lIns="50800" tIns="50800" rIns="50800" bIns="50800" rtlCol="0" anchor="ctr"/>
            <a:lstStyle/>
            <a:p>
              <a:pPr algn="ctr">
                <a:lnSpc>
                  <a:spcPts val="3220"/>
                </a:lnSpc>
              </a:pPr>
              <a:endParaRPr/>
            </a:p>
          </p:txBody>
        </p:sp>
      </p:grpSp>
      <p:sp>
        <p:nvSpPr>
          <p:cNvPr id="11" name="TextBox 11"/>
          <p:cNvSpPr txBox="1"/>
          <p:nvPr/>
        </p:nvSpPr>
        <p:spPr>
          <a:xfrm>
            <a:off x="0" y="625040"/>
            <a:ext cx="18143407" cy="1368383"/>
          </a:xfrm>
          <a:prstGeom prst="rect">
            <a:avLst/>
          </a:prstGeom>
        </p:spPr>
        <p:txBody>
          <a:bodyPr lIns="0" tIns="0" rIns="0" bIns="0" rtlCol="0" anchor="t">
            <a:spAutoFit/>
          </a:bodyPr>
          <a:lstStyle/>
          <a:p>
            <a:pPr algn="l">
              <a:lnSpc>
                <a:spcPts val="11200"/>
              </a:lnSpc>
            </a:pPr>
            <a:r>
              <a:rPr lang="en-US" sz="8000" b="1" u="sng">
                <a:solidFill>
                  <a:srgbClr val="FFFFFF"/>
                </a:solidFill>
                <a:latin typeface="Monda Bold"/>
                <a:ea typeface="Monda Bold"/>
                <a:cs typeface="Monda Bold"/>
                <a:sym typeface="Monda Bold"/>
              </a:rPr>
              <a:t>PROJECT SPECIFICATION </a:t>
            </a:r>
          </a:p>
        </p:txBody>
      </p:sp>
      <p:sp>
        <p:nvSpPr>
          <p:cNvPr id="12" name="TextBox 12"/>
          <p:cNvSpPr txBox="1"/>
          <p:nvPr/>
        </p:nvSpPr>
        <p:spPr>
          <a:xfrm>
            <a:off x="1028700" y="3763955"/>
            <a:ext cx="16707924" cy="6642910"/>
          </a:xfrm>
          <a:prstGeom prst="rect">
            <a:avLst/>
          </a:prstGeom>
        </p:spPr>
        <p:txBody>
          <a:bodyPr lIns="0" tIns="0" rIns="0" bIns="0" rtlCol="0" anchor="t">
            <a:spAutoFit/>
          </a:bodyPr>
          <a:lstStyle/>
          <a:p>
            <a:pPr algn="ctr">
              <a:lnSpc>
                <a:spcPts val="3002"/>
              </a:lnSpc>
              <a:spcBef>
                <a:spcPct val="0"/>
              </a:spcBef>
            </a:pPr>
            <a:endParaRPr dirty="0"/>
          </a:p>
          <a:p>
            <a:pPr marL="765311" lvl="1" indent="-382655" algn="l">
              <a:lnSpc>
                <a:spcPts val="4962"/>
              </a:lnSpc>
              <a:buFont typeface="Arial"/>
              <a:buChar char="•"/>
            </a:pPr>
            <a:r>
              <a:rPr lang="en-US" sz="3544" b="1" dirty="0">
                <a:solidFill>
                  <a:srgbClr val="FFFFFF"/>
                </a:solidFill>
                <a:latin typeface="Monda Bold"/>
                <a:ea typeface="Monda Bold"/>
                <a:cs typeface="Monda Bold"/>
                <a:sym typeface="Monda Bold"/>
              </a:rPr>
              <a:t> THE GOAL OF THIS PROJECT IS TO PREDICT HOUSE PRICES IN BENGALURU CITY BASED ON SOME FEATURES SUCH AS LOCATION, SIZE/AREA, NUMBER OF BEDROOMS, AND NUMBER OF BATHROOMS.</a:t>
            </a:r>
          </a:p>
          <a:p>
            <a:pPr marL="765311" lvl="1" indent="-382655" algn="l">
              <a:lnSpc>
                <a:spcPts val="4962"/>
              </a:lnSpc>
              <a:buFont typeface="Arial"/>
              <a:buChar char="•"/>
            </a:pPr>
            <a:r>
              <a:rPr lang="en-US" sz="3544" b="1" dirty="0">
                <a:solidFill>
                  <a:srgbClr val="FFFFFF"/>
                </a:solidFill>
                <a:latin typeface="Monda Bold"/>
                <a:ea typeface="Monda Bold"/>
                <a:cs typeface="Monda Bold"/>
                <a:sym typeface="Monda Bold"/>
              </a:rPr>
              <a:t> BENGALURU HOUSE PRICE DATASET IS USED TO CREATE THE MODEL. </a:t>
            </a:r>
          </a:p>
          <a:p>
            <a:pPr marL="765311" lvl="1" indent="-382655" algn="l">
              <a:lnSpc>
                <a:spcPts val="4962"/>
              </a:lnSpc>
              <a:spcBef>
                <a:spcPct val="0"/>
              </a:spcBef>
              <a:buFont typeface="Arial"/>
              <a:buChar char="•"/>
            </a:pPr>
            <a:r>
              <a:rPr lang="en-US" sz="3544" b="1" dirty="0">
                <a:solidFill>
                  <a:srgbClr val="FFFFFF"/>
                </a:solidFill>
                <a:latin typeface="Monda Bold"/>
                <a:ea typeface="Monda Bold"/>
                <a:cs typeface="Monda Bold"/>
                <a:sym typeface="Monda Bold"/>
              </a:rPr>
              <a:t> WE ARE USING MACHINE LEARNING ALGORITHM TO CREATE A PREDICTIVE MODEL.</a:t>
            </a:r>
          </a:p>
          <a:p>
            <a:pPr marL="765311" lvl="1" indent="-382655" algn="l">
              <a:lnSpc>
                <a:spcPts val="4962"/>
              </a:lnSpc>
              <a:spcBef>
                <a:spcPct val="0"/>
              </a:spcBef>
              <a:buFont typeface="Arial"/>
              <a:buChar char="•"/>
            </a:pPr>
            <a:r>
              <a:rPr lang="en-US" sz="3544" b="1" dirty="0">
                <a:solidFill>
                  <a:srgbClr val="FFFFFF"/>
                </a:solidFill>
                <a:latin typeface="Monda Bold"/>
                <a:ea typeface="Monda Bold"/>
                <a:cs typeface="Monda Bold"/>
                <a:sym typeface="Monda Bold"/>
              </a:rPr>
              <a:t> MULTIPLE LINEAR REGRESSION ALGORITHM IS USED TO TRAIN AND TEST THE MODEL IN OUR PROJECT.</a:t>
            </a:r>
          </a:p>
          <a:p>
            <a:pPr algn="ctr">
              <a:lnSpc>
                <a:spcPts val="4962"/>
              </a:lnSpc>
              <a:spcBef>
                <a:spcPct val="0"/>
              </a:spcBef>
            </a:pPr>
            <a:endParaRPr lang="en-US" sz="3544" b="1" dirty="0">
              <a:solidFill>
                <a:srgbClr val="FFFFFF"/>
              </a:solidFill>
              <a:latin typeface="Monda Bold"/>
              <a:ea typeface="Monda Bold"/>
              <a:cs typeface="Monda Bold"/>
              <a:sym typeface="Monda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14790631" y="-3420266"/>
            <a:ext cx="5568589" cy="7775011"/>
          </a:xfrm>
          <a:custGeom>
            <a:avLst/>
            <a:gdLst/>
            <a:ahLst/>
            <a:cxnLst/>
            <a:rect l="l" t="t" r="r" b="b"/>
            <a:pathLst>
              <a:path w="5568589" h="7775011">
                <a:moveTo>
                  <a:pt x="0" y="0"/>
                </a:moveTo>
                <a:lnTo>
                  <a:pt x="5568589" y="0"/>
                </a:lnTo>
                <a:lnTo>
                  <a:pt x="5568589" y="7775011"/>
                </a:lnTo>
                <a:lnTo>
                  <a:pt x="0" y="77750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46086" y="6399494"/>
            <a:ext cx="5568589" cy="7775011"/>
          </a:xfrm>
          <a:custGeom>
            <a:avLst/>
            <a:gdLst/>
            <a:ahLst/>
            <a:cxnLst/>
            <a:rect l="l" t="t" r="r" b="b"/>
            <a:pathLst>
              <a:path w="5568589" h="7775011">
                <a:moveTo>
                  <a:pt x="0" y="0"/>
                </a:moveTo>
                <a:lnTo>
                  <a:pt x="5568589" y="0"/>
                </a:lnTo>
                <a:lnTo>
                  <a:pt x="5568589" y="7775012"/>
                </a:lnTo>
                <a:lnTo>
                  <a:pt x="0" y="77750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0"/>
            <a:ext cx="18288000" cy="2238140"/>
            <a:chOff x="0" y="0"/>
            <a:chExt cx="4816593" cy="589469"/>
          </a:xfrm>
        </p:grpSpPr>
        <p:sp>
          <p:nvSpPr>
            <p:cNvPr id="6" name="Freeform 6"/>
            <p:cNvSpPr/>
            <p:nvPr/>
          </p:nvSpPr>
          <p:spPr>
            <a:xfrm>
              <a:off x="0" y="0"/>
              <a:ext cx="4816592" cy="589469"/>
            </a:xfrm>
            <a:custGeom>
              <a:avLst/>
              <a:gdLst/>
              <a:ahLst/>
              <a:cxnLst/>
              <a:rect l="l" t="t" r="r" b="b"/>
              <a:pathLst>
                <a:path w="4816592" h="589469">
                  <a:moveTo>
                    <a:pt x="21590" y="0"/>
                  </a:moveTo>
                  <a:lnTo>
                    <a:pt x="4795002" y="0"/>
                  </a:lnTo>
                  <a:cubicBezTo>
                    <a:pt x="4800728" y="0"/>
                    <a:pt x="4806220" y="2275"/>
                    <a:pt x="4810269" y="6324"/>
                  </a:cubicBezTo>
                  <a:cubicBezTo>
                    <a:pt x="4814318" y="10372"/>
                    <a:pt x="4816592" y="15864"/>
                    <a:pt x="4816592" y="21590"/>
                  </a:cubicBezTo>
                  <a:lnTo>
                    <a:pt x="4816592" y="567879"/>
                  </a:lnTo>
                  <a:cubicBezTo>
                    <a:pt x="4816592" y="579803"/>
                    <a:pt x="4806926" y="589469"/>
                    <a:pt x="4795002" y="589469"/>
                  </a:cubicBezTo>
                  <a:lnTo>
                    <a:pt x="21590" y="589469"/>
                  </a:lnTo>
                  <a:cubicBezTo>
                    <a:pt x="15864" y="589469"/>
                    <a:pt x="10372" y="587194"/>
                    <a:pt x="6324" y="583145"/>
                  </a:cubicBezTo>
                  <a:cubicBezTo>
                    <a:pt x="2275" y="579096"/>
                    <a:pt x="0" y="573605"/>
                    <a:pt x="0" y="567879"/>
                  </a:cubicBezTo>
                  <a:lnTo>
                    <a:pt x="0" y="21590"/>
                  </a:lnTo>
                  <a:cubicBezTo>
                    <a:pt x="0" y="9666"/>
                    <a:pt x="9666" y="0"/>
                    <a:pt x="21590" y="0"/>
                  </a:cubicBezTo>
                  <a:close/>
                </a:path>
              </a:pathLst>
            </a:custGeom>
            <a:solidFill>
              <a:srgbClr val="363E36">
                <a:alpha val="80784"/>
              </a:srgbClr>
            </a:solidFill>
            <a:ln w="57150" cap="rnd">
              <a:solidFill>
                <a:srgbClr val="000000">
                  <a:alpha val="80784"/>
                </a:srgbClr>
              </a:solidFill>
              <a:prstDash val="solid"/>
              <a:round/>
            </a:ln>
          </p:spPr>
        </p:sp>
        <p:sp>
          <p:nvSpPr>
            <p:cNvPr id="7" name="TextBox 7"/>
            <p:cNvSpPr txBox="1"/>
            <p:nvPr/>
          </p:nvSpPr>
          <p:spPr>
            <a:xfrm>
              <a:off x="0" y="-47625"/>
              <a:ext cx="4816593" cy="637094"/>
            </a:xfrm>
            <a:prstGeom prst="rect">
              <a:avLst/>
            </a:prstGeom>
          </p:spPr>
          <p:txBody>
            <a:bodyPr lIns="50800" tIns="50800" rIns="50800" bIns="50800" rtlCol="0" anchor="ctr"/>
            <a:lstStyle/>
            <a:p>
              <a:pPr algn="ctr">
                <a:lnSpc>
                  <a:spcPts val="3220"/>
                </a:lnSpc>
              </a:pPr>
              <a:endParaRPr/>
            </a:p>
          </p:txBody>
        </p:sp>
      </p:grpSp>
      <p:grpSp>
        <p:nvGrpSpPr>
          <p:cNvPr id="8" name="Group 8"/>
          <p:cNvGrpSpPr/>
          <p:nvPr/>
        </p:nvGrpSpPr>
        <p:grpSpPr>
          <a:xfrm>
            <a:off x="190141" y="2746024"/>
            <a:ext cx="17907717" cy="7169698"/>
            <a:chOff x="0" y="0"/>
            <a:chExt cx="4716436" cy="1888316"/>
          </a:xfrm>
        </p:grpSpPr>
        <p:sp>
          <p:nvSpPr>
            <p:cNvPr id="9" name="Freeform 9"/>
            <p:cNvSpPr/>
            <p:nvPr/>
          </p:nvSpPr>
          <p:spPr>
            <a:xfrm>
              <a:off x="0" y="0"/>
              <a:ext cx="4716436" cy="1888316"/>
            </a:xfrm>
            <a:custGeom>
              <a:avLst/>
              <a:gdLst/>
              <a:ahLst/>
              <a:cxnLst/>
              <a:rect l="l" t="t" r="r" b="b"/>
              <a:pathLst>
                <a:path w="4716436" h="1888316">
                  <a:moveTo>
                    <a:pt x="22048" y="0"/>
                  </a:moveTo>
                  <a:lnTo>
                    <a:pt x="4694387" y="0"/>
                  </a:lnTo>
                  <a:cubicBezTo>
                    <a:pt x="4700235" y="0"/>
                    <a:pt x="4705843" y="2323"/>
                    <a:pt x="4709978" y="6458"/>
                  </a:cubicBezTo>
                  <a:cubicBezTo>
                    <a:pt x="4714113" y="10593"/>
                    <a:pt x="4716436" y="16201"/>
                    <a:pt x="4716436" y="22048"/>
                  </a:cubicBezTo>
                  <a:lnTo>
                    <a:pt x="4716436" y="1866267"/>
                  </a:lnTo>
                  <a:cubicBezTo>
                    <a:pt x="4716436" y="1878444"/>
                    <a:pt x="4706564" y="1888316"/>
                    <a:pt x="4694387" y="1888316"/>
                  </a:cubicBezTo>
                  <a:lnTo>
                    <a:pt x="22048" y="1888316"/>
                  </a:lnTo>
                  <a:cubicBezTo>
                    <a:pt x="9871" y="1888316"/>
                    <a:pt x="0" y="1878444"/>
                    <a:pt x="0" y="1866267"/>
                  </a:cubicBezTo>
                  <a:lnTo>
                    <a:pt x="0" y="22048"/>
                  </a:lnTo>
                  <a:cubicBezTo>
                    <a:pt x="0" y="16201"/>
                    <a:pt x="2323" y="10593"/>
                    <a:pt x="6458" y="6458"/>
                  </a:cubicBezTo>
                  <a:cubicBezTo>
                    <a:pt x="10593" y="2323"/>
                    <a:pt x="16201" y="0"/>
                    <a:pt x="22048" y="0"/>
                  </a:cubicBezTo>
                  <a:close/>
                </a:path>
              </a:pathLst>
            </a:custGeom>
            <a:solidFill>
              <a:srgbClr val="363E36">
                <a:alpha val="80784"/>
              </a:srgbClr>
            </a:solidFill>
            <a:ln w="57150" cap="rnd">
              <a:solidFill>
                <a:srgbClr val="000000">
                  <a:alpha val="80784"/>
                </a:srgbClr>
              </a:solidFill>
              <a:prstDash val="solid"/>
              <a:round/>
            </a:ln>
          </p:spPr>
        </p:sp>
        <p:sp>
          <p:nvSpPr>
            <p:cNvPr id="10" name="TextBox 10"/>
            <p:cNvSpPr txBox="1"/>
            <p:nvPr/>
          </p:nvSpPr>
          <p:spPr>
            <a:xfrm>
              <a:off x="0" y="-47625"/>
              <a:ext cx="4716436" cy="1935941"/>
            </a:xfrm>
            <a:prstGeom prst="rect">
              <a:avLst/>
            </a:prstGeom>
          </p:spPr>
          <p:txBody>
            <a:bodyPr lIns="50800" tIns="50800" rIns="50800" bIns="50800" rtlCol="0" anchor="ctr"/>
            <a:lstStyle/>
            <a:p>
              <a:pPr algn="ctr">
                <a:lnSpc>
                  <a:spcPts val="3220"/>
                </a:lnSpc>
              </a:pPr>
              <a:endParaRPr/>
            </a:p>
          </p:txBody>
        </p:sp>
      </p:grpSp>
      <p:sp>
        <p:nvSpPr>
          <p:cNvPr id="11" name="TextBox 11"/>
          <p:cNvSpPr txBox="1"/>
          <p:nvPr/>
        </p:nvSpPr>
        <p:spPr>
          <a:xfrm>
            <a:off x="22781" y="504653"/>
            <a:ext cx="18288000" cy="1368383"/>
          </a:xfrm>
          <a:prstGeom prst="rect">
            <a:avLst/>
          </a:prstGeom>
        </p:spPr>
        <p:txBody>
          <a:bodyPr lIns="0" tIns="0" rIns="0" bIns="0" rtlCol="0" anchor="t">
            <a:spAutoFit/>
          </a:bodyPr>
          <a:lstStyle/>
          <a:p>
            <a:pPr algn="l">
              <a:lnSpc>
                <a:spcPts val="11200"/>
              </a:lnSpc>
              <a:spcBef>
                <a:spcPct val="0"/>
              </a:spcBef>
            </a:pPr>
            <a:r>
              <a:rPr lang="en-US" sz="8000" b="1" u="sng">
                <a:solidFill>
                  <a:srgbClr val="FFFFFF"/>
                </a:solidFill>
                <a:latin typeface="Monda Bold"/>
                <a:ea typeface="Monda Bold"/>
                <a:cs typeface="Monda Bold"/>
                <a:sym typeface="Monda Bold"/>
              </a:rPr>
              <a:t>DATASET</a:t>
            </a:r>
          </a:p>
        </p:txBody>
      </p:sp>
      <p:sp>
        <p:nvSpPr>
          <p:cNvPr id="12" name="TextBox 12"/>
          <p:cNvSpPr txBox="1"/>
          <p:nvPr/>
        </p:nvSpPr>
        <p:spPr>
          <a:xfrm>
            <a:off x="380283" y="3278987"/>
            <a:ext cx="17572996" cy="5559052"/>
          </a:xfrm>
          <a:prstGeom prst="rect">
            <a:avLst/>
          </a:prstGeom>
        </p:spPr>
        <p:txBody>
          <a:bodyPr lIns="0" tIns="0" rIns="0" bIns="0" rtlCol="0" anchor="t">
            <a:spAutoFit/>
          </a:bodyPr>
          <a:lstStyle/>
          <a:p>
            <a:pPr marL="755651" lvl="1" indent="-377825" algn="l">
              <a:lnSpc>
                <a:spcPts val="4900"/>
              </a:lnSpc>
              <a:buFont typeface="Arial"/>
              <a:buChar char="•"/>
            </a:pPr>
            <a:r>
              <a:rPr lang="en-US" sz="3500" b="1">
                <a:solidFill>
                  <a:srgbClr val="FFFFFF"/>
                </a:solidFill>
                <a:latin typeface="Monda Bold"/>
                <a:ea typeface="Monda Bold"/>
                <a:cs typeface="Monda Bold"/>
                <a:sym typeface="Monda Bold"/>
              </a:rPr>
              <a:t>Dataset comes from kaggle.com</a:t>
            </a:r>
          </a:p>
          <a:p>
            <a:pPr marL="755651" lvl="1" indent="-377825" algn="l">
              <a:lnSpc>
                <a:spcPts val="4900"/>
              </a:lnSpc>
              <a:buFont typeface="Arial"/>
              <a:buChar char="•"/>
            </a:pPr>
            <a:r>
              <a:rPr lang="en-US" sz="3500">
                <a:solidFill>
                  <a:srgbClr val="FFFFFF"/>
                </a:solidFill>
                <a:latin typeface="Monda"/>
                <a:ea typeface="Monda"/>
                <a:cs typeface="Monda"/>
                <a:sym typeface="Monda"/>
              </a:rPr>
              <a:t>Link of dataset -&gt; </a:t>
            </a:r>
            <a:r>
              <a:rPr lang="en-US" sz="3500" b="1">
                <a:solidFill>
                  <a:srgbClr val="FFFFFF"/>
                </a:solidFill>
                <a:latin typeface="Monda Bold"/>
                <a:ea typeface="Monda Bold"/>
                <a:cs typeface="Monda Bold"/>
                <a:sym typeface="Monda Bold"/>
                <a:hlinkClick r:id="rId5" tooltip="https://www.kaggle.com/datasets/amitabhajoy/bengaluru-house-price-data"/>
              </a:rPr>
              <a:t>”https://www.kaggle.com/datasets/amitabhajoy/bengaluru-house-price-data”</a:t>
            </a:r>
          </a:p>
          <a:p>
            <a:pPr marL="755651" lvl="1" indent="-377825" algn="l">
              <a:lnSpc>
                <a:spcPts val="4900"/>
              </a:lnSpc>
              <a:buFont typeface="Arial"/>
              <a:buChar char="•"/>
            </a:pPr>
            <a:r>
              <a:rPr lang="en-US" sz="3500" b="1">
                <a:solidFill>
                  <a:srgbClr val="FFFFFF"/>
                </a:solidFill>
                <a:latin typeface="Monda Bold"/>
                <a:ea typeface="Monda Bold"/>
                <a:cs typeface="Monda Bold"/>
                <a:sym typeface="Monda Bold"/>
              </a:rPr>
              <a:t>There are 13220 numbers of obervations in out dataset .</a:t>
            </a:r>
          </a:p>
          <a:p>
            <a:pPr marL="755651" lvl="1" indent="-377825" algn="l">
              <a:lnSpc>
                <a:spcPts val="4900"/>
              </a:lnSpc>
              <a:buFont typeface="Arial"/>
              <a:buChar char="•"/>
            </a:pPr>
            <a:r>
              <a:rPr lang="en-US" sz="3500" b="1">
                <a:solidFill>
                  <a:srgbClr val="FFFFFF"/>
                </a:solidFill>
                <a:latin typeface="Monda Bold"/>
                <a:ea typeface="Monda Bold"/>
                <a:cs typeface="Monda Bold"/>
                <a:sym typeface="Monda Bold"/>
              </a:rPr>
              <a:t>There are a total of  9 columns attributs in our dataset .</a:t>
            </a:r>
          </a:p>
          <a:p>
            <a:pPr marL="755651" lvl="1" indent="-377825" algn="l">
              <a:lnSpc>
                <a:spcPts val="4900"/>
              </a:lnSpc>
              <a:buFont typeface="Arial"/>
              <a:buChar char="•"/>
            </a:pPr>
            <a:r>
              <a:rPr lang="en-US" sz="3500" b="1">
                <a:solidFill>
                  <a:srgbClr val="FFFFFF"/>
                </a:solidFill>
                <a:latin typeface="Monda Bold"/>
                <a:ea typeface="Monda Bold"/>
                <a:cs typeface="Monda Bold"/>
                <a:sym typeface="Monda Bold"/>
              </a:rPr>
              <a:t>The all 9 columns are  area_type , avaibality, location ,size ,total_sqft, bath,society,balkani and price.</a:t>
            </a:r>
          </a:p>
          <a:p>
            <a:pPr marL="755651" lvl="1" indent="-377825" algn="l">
              <a:lnSpc>
                <a:spcPts val="4900"/>
              </a:lnSpc>
              <a:buFont typeface="Arial"/>
              <a:buChar char="•"/>
            </a:pPr>
            <a:r>
              <a:rPr lang="en-US" sz="3500" b="1">
                <a:solidFill>
                  <a:srgbClr val="FFFFFF"/>
                </a:solidFill>
                <a:latin typeface="Monda Bold"/>
                <a:ea typeface="Monda Bold"/>
                <a:cs typeface="Monda Bold"/>
                <a:sym typeface="Monda Bold"/>
              </a:rPr>
              <a:t>We have use a total o five features to train our machine learning model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14790631" y="-3420266"/>
            <a:ext cx="5568589" cy="7775011"/>
          </a:xfrm>
          <a:custGeom>
            <a:avLst/>
            <a:gdLst/>
            <a:ahLst/>
            <a:cxnLst/>
            <a:rect l="l" t="t" r="r" b="b"/>
            <a:pathLst>
              <a:path w="5568589" h="7775011">
                <a:moveTo>
                  <a:pt x="0" y="0"/>
                </a:moveTo>
                <a:lnTo>
                  <a:pt x="5568589" y="0"/>
                </a:lnTo>
                <a:lnTo>
                  <a:pt x="5568589" y="7775011"/>
                </a:lnTo>
                <a:lnTo>
                  <a:pt x="0" y="77750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46086" y="6399494"/>
            <a:ext cx="5568589" cy="7775011"/>
          </a:xfrm>
          <a:custGeom>
            <a:avLst/>
            <a:gdLst/>
            <a:ahLst/>
            <a:cxnLst/>
            <a:rect l="l" t="t" r="r" b="b"/>
            <a:pathLst>
              <a:path w="5568589" h="7775011">
                <a:moveTo>
                  <a:pt x="0" y="0"/>
                </a:moveTo>
                <a:lnTo>
                  <a:pt x="5568589" y="0"/>
                </a:lnTo>
                <a:lnTo>
                  <a:pt x="5568589" y="7775012"/>
                </a:lnTo>
                <a:lnTo>
                  <a:pt x="0" y="77750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0"/>
            <a:ext cx="18288000" cy="2238140"/>
            <a:chOff x="0" y="0"/>
            <a:chExt cx="4816593" cy="589469"/>
          </a:xfrm>
        </p:grpSpPr>
        <p:sp>
          <p:nvSpPr>
            <p:cNvPr id="6" name="Freeform 6"/>
            <p:cNvSpPr/>
            <p:nvPr/>
          </p:nvSpPr>
          <p:spPr>
            <a:xfrm>
              <a:off x="0" y="0"/>
              <a:ext cx="4816592" cy="589469"/>
            </a:xfrm>
            <a:custGeom>
              <a:avLst/>
              <a:gdLst/>
              <a:ahLst/>
              <a:cxnLst/>
              <a:rect l="l" t="t" r="r" b="b"/>
              <a:pathLst>
                <a:path w="4816592" h="589469">
                  <a:moveTo>
                    <a:pt x="21590" y="0"/>
                  </a:moveTo>
                  <a:lnTo>
                    <a:pt x="4795002" y="0"/>
                  </a:lnTo>
                  <a:cubicBezTo>
                    <a:pt x="4800728" y="0"/>
                    <a:pt x="4806220" y="2275"/>
                    <a:pt x="4810269" y="6324"/>
                  </a:cubicBezTo>
                  <a:cubicBezTo>
                    <a:pt x="4814318" y="10372"/>
                    <a:pt x="4816592" y="15864"/>
                    <a:pt x="4816592" y="21590"/>
                  </a:cubicBezTo>
                  <a:lnTo>
                    <a:pt x="4816592" y="567879"/>
                  </a:lnTo>
                  <a:cubicBezTo>
                    <a:pt x="4816592" y="579803"/>
                    <a:pt x="4806926" y="589469"/>
                    <a:pt x="4795002" y="589469"/>
                  </a:cubicBezTo>
                  <a:lnTo>
                    <a:pt x="21590" y="589469"/>
                  </a:lnTo>
                  <a:cubicBezTo>
                    <a:pt x="15864" y="589469"/>
                    <a:pt x="10372" y="587194"/>
                    <a:pt x="6324" y="583145"/>
                  </a:cubicBezTo>
                  <a:cubicBezTo>
                    <a:pt x="2275" y="579096"/>
                    <a:pt x="0" y="573605"/>
                    <a:pt x="0" y="567879"/>
                  </a:cubicBezTo>
                  <a:lnTo>
                    <a:pt x="0" y="21590"/>
                  </a:lnTo>
                  <a:cubicBezTo>
                    <a:pt x="0" y="9666"/>
                    <a:pt x="9666" y="0"/>
                    <a:pt x="21590" y="0"/>
                  </a:cubicBezTo>
                  <a:close/>
                </a:path>
              </a:pathLst>
            </a:custGeom>
            <a:solidFill>
              <a:srgbClr val="363E36">
                <a:alpha val="80784"/>
              </a:srgbClr>
            </a:solidFill>
            <a:ln w="57150" cap="rnd">
              <a:solidFill>
                <a:srgbClr val="000000">
                  <a:alpha val="80784"/>
                </a:srgbClr>
              </a:solidFill>
              <a:prstDash val="solid"/>
              <a:round/>
            </a:ln>
          </p:spPr>
        </p:sp>
        <p:sp>
          <p:nvSpPr>
            <p:cNvPr id="7" name="TextBox 7"/>
            <p:cNvSpPr txBox="1"/>
            <p:nvPr/>
          </p:nvSpPr>
          <p:spPr>
            <a:xfrm>
              <a:off x="0" y="-47625"/>
              <a:ext cx="4816593" cy="637094"/>
            </a:xfrm>
            <a:prstGeom prst="rect">
              <a:avLst/>
            </a:prstGeom>
          </p:spPr>
          <p:txBody>
            <a:bodyPr lIns="50800" tIns="50800" rIns="50800" bIns="50800" rtlCol="0" anchor="ctr"/>
            <a:lstStyle/>
            <a:p>
              <a:pPr algn="ctr">
                <a:lnSpc>
                  <a:spcPts val="3220"/>
                </a:lnSpc>
              </a:pPr>
              <a:endParaRPr/>
            </a:p>
          </p:txBody>
        </p:sp>
      </p:grpSp>
      <p:grpSp>
        <p:nvGrpSpPr>
          <p:cNvPr id="8" name="Group 8"/>
          <p:cNvGrpSpPr/>
          <p:nvPr/>
        </p:nvGrpSpPr>
        <p:grpSpPr>
          <a:xfrm>
            <a:off x="190141" y="2746024"/>
            <a:ext cx="17907717" cy="7169698"/>
            <a:chOff x="0" y="0"/>
            <a:chExt cx="4716436" cy="1888316"/>
          </a:xfrm>
        </p:grpSpPr>
        <p:sp>
          <p:nvSpPr>
            <p:cNvPr id="9" name="Freeform 9"/>
            <p:cNvSpPr/>
            <p:nvPr/>
          </p:nvSpPr>
          <p:spPr>
            <a:xfrm>
              <a:off x="0" y="0"/>
              <a:ext cx="4716436" cy="1888316"/>
            </a:xfrm>
            <a:custGeom>
              <a:avLst/>
              <a:gdLst/>
              <a:ahLst/>
              <a:cxnLst/>
              <a:rect l="l" t="t" r="r" b="b"/>
              <a:pathLst>
                <a:path w="4716436" h="1888316">
                  <a:moveTo>
                    <a:pt x="22048" y="0"/>
                  </a:moveTo>
                  <a:lnTo>
                    <a:pt x="4694387" y="0"/>
                  </a:lnTo>
                  <a:cubicBezTo>
                    <a:pt x="4700235" y="0"/>
                    <a:pt x="4705843" y="2323"/>
                    <a:pt x="4709978" y="6458"/>
                  </a:cubicBezTo>
                  <a:cubicBezTo>
                    <a:pt x="4714113" y="10593"/>
                    <a:pt x="4716436" y="16201"/>
                    <a:pt x="4716436" y="22048"/>
                  </a:cubicBezTo>
                  <a:lnTo>
                    <a:pt x="4716436" y="1866267"/>
                  </a:lnTo>
                  <a:cubicBezTo>
                    <a:pt x="4716436" y="1878444"/>
                    <a:pt x="4706564" y="1888316"/>
                    <a:pt x="4694387" y="1888316"/>
                  </a:cubicBezTo>
                  <a:lnTo>
                    <a:pt x="22048" y="1888316"/>
                  </a:lnTo>
                  <a:cubicBezTo>
                    <a:pt x="9871" y="1888316"/>
                    <a:pt x="0" y="1878444"/>
                    <a:pt x="0" y="1866267"/>
                  </a:cubicBezTo>
                  <a:lnTo>
                    <a:pt x="0" y="22048"/>
                  </a:lnTo>
                  <a:cubicBezTo>
                    <a:pt x="0" y="16201"/>
                    <a:pt x="2323" y="10593"/>
                    <a:pt x="6458" y="6458"/>
                  </a:cubicBezTo>
                  <a:cubicBezTo>
                    <a:pt x="10593" y="2323"/>
                    <a:pt x="16201" y="0"/>
                    <a:pt x="22048" y="0"/>
                  </a:cubicBezTo>
                  <a:close/>
                </a:path>
              </a:pathLst>
            </a:custGeom>
            <a:solidFill>
              <a:srgbClr val="363E36">
                <a:alpha val="80784"/>
              </a:srgbClr>
            </a:solidFill>
            <a:ln w="57150" cap="rnd">
              <a:solidFill>
                <a:srgbClr val="000000">
                  <a:alpha val="80784"/>
                </a:srgbClr>
              </a:solidFill>
              <a:prstDash val="solid"/>
              <a:round/>
            </a:ln>
          </p:spPr>
        </p:sp>
        <p:sp>
          <p:nvSpPr>
            <p:cNvPr id="10" name="TextBox 10"/>
            <p:cNvSpPr txBox="1"/>
            <p:nvPr/>
          </p:nvSpPr>
          <p:spPr>
            <a:xfrm>
              <a:off x="0" y="-47625"/>
              <a:ext cx="4716436" cy="1935941"/>
            </a:xfrm>
            <a:prstGeom prst="rect">
              <a:avLst/>
            </a:prstGeom>
          </p:spPr>
          <p:txBody>
            <a:bodyPr lIns="50800" tIns="50800" rIns="50800" bIns="50800" rtlCol="0" anchor="ctr"/>
            <a:lstStyle/>
            <a:p>
              <a:pPr algn="ctr">
                <a:lnSpc>
                  <a:spcPts val="3220"/>
                </a:lnSpc>
              </a:pPr>
              <a:endParaRPr/>
            </a:p>
          </p:txBody>
        </p:sp>
      </p:grpSp>
      <p:grpSp>
        <p:nvGrpSpPr>
          <p:cNvPr id="11" name="Group 11"/>
          <p:cNvGrpSpPr/>
          <p:nvPr/>
        </p:nvGrpSpPr>
        <p:grpSpPr>
          <a:xfrm>
            <a:off x="8515854" y="3404192"/>
            <a:ext cx="655153" cy="475362"/>
            <a:chOff x="0" y="0"/>
            <a:chExt cx="739517" cy="536575"/>
          </a:xfrm>
        </p:grpSpPr>
        <p:sp>
          <p:nvSpPr>
            <p:cNvPr id="12" name="Freeform 12"/>
            <p:cNvSpPr/>
            <p:nvPr/>
          </p:nvSpPr>
          <p:spPr>
            <a:xfrm>
              <a:off x="0" y="0"/>
              <a:ext cx="739517" cy="536575"/>
            </a:xfrm>
            <a:custGeom>
              <a:avLst/>
              <a:gdLst/>
              <a:ahLst/>
              <a:cxnLst/>
              <a:rect l="l" t="t" r="r" b="b"/>
              <a:pathLst>
                <a:path w="739517" h="536575">
                  <a:moveTo>
                    <a:pt x="369759" y="536575"/>
                  </a:moveTo>
                  <a:lnTo>
                    <a:pt x="0" y="130175"/>
                  </a:lnTo>
                  <a:lnTo>
                    <a:pt x="203200" y="130175"/>
                  </a:lnTo>
                  <a:lnTo>
                    <a:pt x="203200" y="0"/>
                  </a:lnTo>
                  <a:lnTo>
                    <a:pt x="536317" y="0"/>
                  </a:lnTo>
                  <a:lnTo>
                    <a:pt x="536317" y="130175"/>
                  </a:lnTo>
                  <a:lnTo>
                    <a:pt x="739517" y="130175"/>
                  </a:lnTo>
                  <a:lnTo>
                    <a:pt x="369759" y="536575"/>
                  </a:lnTo>
                  <a:close/>
                </a:path>
              </a:pathLst>
            </a:custGeom>
            <a:solidFill>
              <a:srgbClr val="70ACEB"/>
            </a:solidFill>
          </p:spPr>
        </p:sp>
        <p:sp>
          <p:nvSpPr>
            <p:cNvPr id="13" name="TextBox 13"/>
            <p:cNvSpPr txBox="1"/>
            <p:nvPr/>
          </p:nvSpPr>
          <p:spPr>
            <a:xfrm>
              <a:off x="203200" y="-47625"/>
              <a:ext cx="333117" cy="482600"/>
            </a:xfrm>
            <a:prstGeom prst="rect">
              <a:avLst/>
            </a:prstGeom>
          </p:spPr>
          <p:txBody>
            <a:bodyPr lIns="50800" tIns="50800" rIns="50800" bIns="50800" rtlCol="0" anchor="ctr"/>
            <a:lstStyle/>
            <a:p>
              <a:pPr algn="ctr">
                <a:lnSpc>
                  <a:spcPts val="3220"/>
                </a:lnSpc>
              </a:pPr>
              <a:endParaRPr/>
            </a:p>
          </p:txBody>
        </p:sp>
      </p:grpSp>
      <p:sp>
        <p:nvSpPr>
          <p:cNvPr id="14" name="TextBox 14"/>
          <p:cNvSpPr txBox="1"/>
          <p:nvPr/>
        </p:nvSpPr>
        <p:spPr>
          <a:xfrm>
            <a:off x="0" y="358678"/>
            <a:ext cx="17908649" cy="1368383"/>
          </a:xfrm>
          <a:prstGeom prst="rect">
            <a:avLst/>
          </a:prstGeom>
        </p:spPr>
        <p:txBody>
          <a:bodyPr lIns="0" tIns="0" rIns="0" bIns="0" rtlCol="0" anchor="t">
            <a:spAutoFit/>
          </a:bodyPr>
          <a:lstStyle/>
          <a:p>
            <a:pPr algn="l">
              <a:lnSpc>
                <a:spcPts val="11200"/>
              </a:lnSpc>
              <a:spcBef>
                <a:spcPct val="0"/>
              </a:spcBef>
            </a:pPr>
            <a:r>
              <a:rPr lang="en-US" sz="8000" b="1" u="sng">
                <a:solidFill>
                  <a:srgbClr val="FFFFFF"/>
                </a:solidFill>
                <a:latin typeface="Monda Bold"/>
                <a:ea typeface="Monda Bold"/>
                <a:cs typeface="Monda Bold"/>
                <a:sym typeface="Monda Bold"/>
              </a:rPr>
              <a:t>PIPELINE</a:t>
            </a:r>
          </a:p>
        </p:txBody>
      </p:sp>
      <p:sp>
        <p:nvSpPr>
          <p:cNvPr id="15" name="TextBox 15"/>
          <p:cNvSpPr txBox="1"/>
          <p:nvPr/>
        </p:nvSpPr>
        <p:spPr>
          <a:xfrm>
            <a:off x="6539366" y="2888753"/>
            <a:ext cx="4608130" cy="422316"/>
          </a:xfrm>
          <a:prstGeom prst="rect">
            <a:avLst/>
          </a:prstGeom>
        </p:spPr>
        <p:txBody>
          <a:bodyPr lIns="0" tIns="0" rIns="0" bIns="0" rtlCol="0" anchor="t">
            <a:spAutoFit/>
          </a:bodyPr>
          <a:lstStyle/>
          <a:p>
            <a:pPr algn="ctr">
              <a:lnSpc>
                <a:spcPts val="3500"/>
              </a:lnSpc>
              <a:spcBef>
                <a:spcPct val="0"/>
              </a:spcBef>
            </a:pPr>
            <a:r>
              <a:rPr lang="en-US" sz="2500" b="1">
                <a:solidFill>
                  <a:srgbClr val="FFFFFF"/>
                </a:solidFill>
                <a:latin typeface="Monda Bold"/>
                <a:ea typeface="Monda Bold"/>
                <a:cs typeface="Monda Bold"/>
                <a:sym typeface="Monda Bold"/>
              </a:rPr>
              <a:t>       DATA CLEANING          </a:t>
            </a:r>
          </a:p>
        </p:txBody>
      </p:sp>
      <p:grpSp>
        <p:nvGrpSpPr>
          <p:cNvPr id="16" name="Group 16"/>
          <p:cNvGrpSpPr/>
          <p:nvPr/>
        </p:nvGrpSpPr>
        <p:grpSpPr>
          <a:xfrm>
            <a:off x="8515854" y="4418843"/>
            <a:ext cx="655153" cy="475362"/>
            <a:chOff x="0" y="0"/>
            <a:chExt cx="739517" cy="536575"/>
          </a:xfrm>
        </p:grpSpPr>
        <p:sp>
          <p:nvSpPr>
            <p:cNvPr id="17" name="Freeform 17"/>
            <p:cNvSpPr/>
            <p:nvPr/>
          </p:nvSpPr>
          <p:spPr>
            <a:xfrm>
              <a:off x="0" y="0"/>
              <a:ext cx="739517" cy="536575"/>
            </a:xfrm>
            <a:custGeom>
              <a:avLst/>
              <a:gdLst/>
              <a:ahLst/>
              <a:cxnLst/>
              <a:rect l="l" t="t" r="r" b="b"/>
              <a:pathLst>
                <a:path w="739517" h="536575">
                  <a:moveTo>
                    <a:pt x="369759" y="536575"/>
                  </a:moveTo>
                  <a:lnTo>
                    <a:pt x="0" y="130175"/>
                  </a:lnTo>
                  <a:lnTo>
                    <a:pt x="203200" y="130175"/>
                  </a:lnTo>
                  <a:lnTo>
                    <a:pt x="203200" y="0"/>
                  </a:lnTo>
                  <a:lnTo>
                    <a:pt x="536317" y="0"/>
                  </a:lnTo>
                  <a:lnTo>
                    <a:pt x="536317" y="130175"/>
                  </a:lnTo>
                  <a:lnTo>
                    <a:pt x="739517" y="130175"/>
                  </a:lnTo>
                  <a:lnTo>
                    <a:pt x="369759" y="536575"/>
                  </a:lnTo>
                  <a:close/>
                </a:path>
              </a:pathLst>
            </a:custGeom>
            <a:solidFill>
              <a:srgbClr val="70ACEB"/>
            </a:solidFill>
          </p:spPr>
        </p:sp>
        <p:sp>
          <p:nvSpPr>
            <p:cNvPr id="18" name="TextBox 18"/>
            <p:cNvSpPr txBox="1"/>
            <p:nvPr/>
          </p:nvSpPr>
          <p:spPr>
            <a:xfrm>
              <a:off x="203200" y="-47625"/>
              <a:ext cx="333117" cy="482600"/>
            </a:xfrm>
            <a:prstGeom prst="rect">
              <a:avLst/>
            </a:prstGeom>
          </p:spPr>
          <p:txBody>
            <a:bodyPr lIns="50800" tIns="50800" rIns="50800" bIns="50800" rtlCol="0" anchor="ctr"/>
            <a:lstStyle/>
            <a:p>
              <a:pPr algn="ctr">
                <a:lnSpc>
                  <a:spcPts val="3220"/>
                </a:lnSpc>
              </a:pPr>
              <a:endParaRPr/>
            </a:p>
          </p:txBody>
        </p:sp>
      </p:grpSp>
      <p:sp>
        <p:nvSpPr>
          <p:cNvPr id="19" name="TextBox 19"/>
          <p:cNvSpPr txBox="1"/>
          <p:nvPr/>
        </p:nvSpPr>
        <p:spPr>
          <a:xfrm>
            <a:off x="6539366" y="3934577"/>
            <a:ext cx="4608130" cy="422316"/>
          </a:xfrm>
          <a:prstGeom prst="rect">
            <a:avLst/>
          </a:prstGeom>
        </p:spPr>
        <p:txBody>
          <a:bodyPr lIns="0" tIns="0" rIns="0" bIns="0" rtlCol="0" anchor="t">
            <a:spAutoFit/>
          </a:bodyPr>
          <a:lstStyle/>
          <a:p>
            <a:pPr algn="ctr">
              <a:lnSpc>
                <a:spcPts val="3500"/>
              </a:lnSpc>
              <a:spcBef>
                <a:spcPct val="0"/>
              </a:spcBef>
            </a:pPr>
            <a:r>
              <a:rPr lang="en-US" sz="2500" b="1">
                <a:solidFill>
                  <a:srgbClr val="FFFFFF"/>
                </a:solidFill>
                <a:latin typeface="Monda Bold"/>
                <a:ea typeface="Monda Bold"/>
                <a:cs typeface="Monda Bold"/>
                <a:sym typeface="Monda Bold"/>
              </a:rPr>
              <a:t>FEATURE ENGINEERING</a:t>
            </a:r>
          </a:p>
        </p:txBody>
      </p:sp>
      <p:grpSp>
        <p:nvGrpSpPr>
          <p:cNvPr id="20" name="Group 20"/>
          <p:cNvGrpSpPr/>
          <p:nvPr/>
        </p:nvGrpSpPr>
        <p:grpSpPr>
          <a:xfrm>
            <a:off x="8488847" y="5435620"/>
            <a:ext cx="655153" cy="475362"/>
            <a:chOff x="0" y="0"/>
            <a:chExt cx="739517" cy="536575"/>
          </a:xfrm>
        </p:grpSpPr>
        <p:sp>
          <p:nvSpPr>
            <p:cNvPr id="21" name="Freeform 21"/>
            <p:cNvSpPr/>
            <p:nvPr/>
          </p:nvSpPr>
          <p:spPr>
            <a:xfrm>
              <a:off x="0" y="0"/>
              <a:ext cx="739517" cy="536575"/>
            </a:xfrm>
            <a:custGeom>
              <a:avLst/>
              <a:gdLst/>
              <a:ahLst/>
              <a:cxnLst/>
              <a:rect l="l" t="t" r="r" b="b"/>
              <a:pathLst>
                <a:path w="739517" h="536575">
                  <a:moveTo>
                    <a:pt x="369759" y="536575"/>
                  </a:moveTo>
                  <a:lnTo>
                    <a:pt x="0" y="130175"/>
                  </a:lnTo>
                  <a:lnTo>
                    <a:pt x="203200" y="130175"/>
                  </a:lnTo>
                  <a:lnTo>
                    <a:pt x="203200" y="0"/>
                  </a:lnTo>
                  <a:lnTo>
                    <a:pt x="536317" y="0"/>
                  </a:lnTo>
                  <a:lnTo>
                    <a:pt x="536317" y="130175"/>
                  </a:lnTo>
                  <a:lnTo>
                    <a:pt x="739517" y="130175"/>
                  </a:lnTo>
                  <a:lnTo>
                    <a:pt x="369759" y="536575"/>
                  </a:lnTo>
                  <a:close/>
                </a:path>
              </a:pathLst>
            </a:custGeom>
            <a:solidFill>
              <a:srgbClr val="70ACEB"/>
            </a:solidFill>
          </p:spPr>
        </p:sp>
        <p:sp>
          <p:nvSpPr>
            <p:cNvPr id="22" name="TextBox 22"/>
            <p:cNvSpPr txBox="1"/>
            <p:nvPr/>
          </p:nvSpPr>
          <p:spPr>
            <a:xfrm>
              <a:off x="203200" y="-47625"/>
              <a:ext cx="333117" cy="482600"/>
            </a:xfrm>
            <a:prstGeom prst="rect">
              <a:avLst/>
            </a:prstGeom>
          </p:spPr>
          <p:txBody>
            <a:bodyPr lIns="50800" tIns="50800" rIns="50800" bIns="50800" rtlCol="0" anchor="ctr"/>
            <a:lstStyle/>
            <a:p>
              <a:pPr algn="ctr">
                <a:lnSpc>
                  <a:spcPts val="3220"/>
                </a:lnSpc>
              </a:pPr>
              <a:endParaRPr/>
            </a:p>
          </p:txBody>
        </p:sp>
      </p:grpSp>
      <p:sp>
        <p:nvSpPr>
          <p:cNvPr id="23" name="TextBox 23"/>
          <p:cNvSpPr txBox="1"/>
          <p:nvPr/>
        </p:nvSpPr>
        <p:spPr>
          <a:xfrm>
            <a:off x="6539366" y="4908530"/>
            <a:ext cx="4608130" cy="422316"/>
          </a:xfrm>
          <a:prstGeom prst="rect">
            <a:avLst/>
          </a:prstGeom>
        </p:spPr>
        <p:txBody>
          <a:bodyPr lIns="0" tIns="0" rIns="0" bIns="0" rtlCol="0" anchor="t">
            <a:spAutoFit/>
          </a:bodyPr>
          <a:lstStyle/>
          <a:p>
            <a:pPr algn="ctr">
              <a:lnSpc>
                <a:spcPts val="3500"/>
              </a:lnSpc>
              <a:spcBef>
                <a:spcPct val="0"/>
              </a:spcBef>
            </a:pPr>
            <a:r>
              <a:rPr lang="en-US" sz="2500" b="1">
                <a:solidFill>
                  <a:srgbClr val="FFFFFF"/>
                </a:solidFill>
                <a:latin typeface="Monda Bold"/>
                <a:ea typeface="Monda Bold"/>
                <a:cs typeface="Monda Bold"/>
                <a:sym typeface="Monda Bold"/>
              </a:rPr>
              <a:t>      ONE HOT ENCODING    </a:t>
            </a:r>
          </a:p>
        </p:txBody>
      </p:sp>
      <p:grpSp>
        <p:nvGrpSpPr>
          <p:cNvPr id="24" name="Group 24"/>
          <p:cNvGrpSpPr/>
          <p:nvPr/>
        </p:nvGrpSpPr>
        <p:grpSpPr>
          <a:xfrm>
            <a:off x="8488847" y="6513794"/>
            <a:ext cx="655153" cy="475362"/>
            <a:chOff x="0" y="0"/>
            <a:chExt cx="739517" cy="536575"/>
          </a:xfrm>
        </p:grpSpPr>
        <p:sp>
          <p:nvSpPr>
            <p:cNvPr id="25" name="Freeform 25"/>
            <p:cNvSpPr/>
            <p:nvPr/>
          </p:nvSpPr>
          <p:spPr>
            <a:xfrm>
              <a:off x="0" y="0"/>
              <a:ext cx="739517" cy="536575"/>
            </a:xfrm>
            <a:custGeom>
              <a:avLst/>
              <a:gdLst/>
              <a:ahLst/>
              <a:cxnLst/>
              <a:rect l="l" t="t" r="r" b="b"/>
              <a:pathLst>
                <a:path w="739517" h="536575">
                  <a:moveTo>
                    <a:pt x="369759" y="536575"/>
                  </a:moveTo>
                  <a:lnTo>
                    <a:pt x="0" y="130175"/>
                  </a:lnTo>
                  <a:lnTo>
                    <a:pt x="203200" y="130175"/>
                  </a:lnTo>
                  <a:lnTo>
                    <a:pt x="203200" y="0"/>
                  </a:lnTo>
                  <a:lnTo>
                    <a:pt x="536317" y="0"/>
                  </a:lnTo>
                  <a:lnTo>
                    <a:pt x="536317" y="130175"/>
                  </a:lnTo>
                  <a:lnTo>
                    <a:pt x="739517" y="130175"/>
                  </a:lnTo>
                  <a:lnTo>
                    <a:pt x="369759" y="536575"/>
                  </a:lnTo>
                  <a:close/>
                </a:path>
              </a:pathLst>
            </a:custGeom>
            <a:solidFill>
              <a:srgbClr val="70ACEB"/>
            </a:solidFill>
          </p:spPr>
        </p:sp>
        <p:sp>
          <p:nvSpPr>
            <p:cNvPr id="26" name="TextBox 26"/>
            <p:cNvSpPr txBox="1"/>
            <p:nvPr/>
          </p:nvSpPr>
          <p:spPr>
            <a:xfrm>
              <a:off x="203200" y="-47625"/>
              <a:ext cx="333117" cy="482600"/>
            </a:xfrm>
            <a:prstGeom prst="rect">
              <a:avLst/>
            </a:prstGeom>
          </p:spPr>
          <p:txBody>
            <a:bodyPr lIns="50800" tIns="50800" rIns="50800" bIns="50800" rtlCol="0" anchor="ctr"/>
            <a:lstStyle/>
            <a:p>
              <a:pPr algn="ctr">
                <a:lnSpc>
                  <a:spcPts val="3220"/>
                </a:lnSpc>
              </a:pPr>
              <a:endParaRPr/>
            </a:p>
          </p:txBody>
        </p:sp>
      </p:grpSp>
      <p:sp>
        <p:nvSpPr>
          <p:cNvPr id="27" name="TextBox 27"/>
          <p:cNvSpPr txBox="1"/>
          <p:nvPr/>
        </p:nvSpPr>
        <p:spPr>
          <a:xfrm>
            <a:off x="6539366" y="5977179"/>
            <a:ext cx="4608130" cy="422316"/>
          </a:xfrm>
          <a:prstGeom prst="rect">
            <a:avLst/>
          </a:prstGeom>
        </p:spPr>
        <p:txBody>
          <a:bodyPr lIns="0" tIns="0" rIns="0" bIns="0" rtlCol="0" anchor="t">
            <a:spAutoFit/>
          </a:bodyPr>
          <a:lstStyle/>
          <a:p>
            <a:pPr algn="ctr">
              <a:lnSpc>
                <a:spcPts val="3500"/>
              </a:lnSpc>
              <a:spcBef>
                <a:spcPct val="0"/>
              </a:spcBef>
            </a:pPr>
            <a:r>
              <a:rPr lang="en-US" sz="2500" b="1">
                <a:solidFill>
                  <a:srgbClr val="FFFFFF"/>
                </a:solidFill>
                <a:latin typeface="Monda Bold"/>
                <a:ea typeface="Monda Bold"/>
                <a:cs typeface="Monda Bold"/>
                <a:sym typeface="Monda Bold"/>
              </a:rPr>
              <a:t>     OUTLIER DETECTION     </a:t>
            </a:r>
          </a:p>
        </p:txBody>
      </p:sp>
      <p:grpSp>
        <p:nvGrpSpPr>
          <p:cNvPr id="28" name="Group 28"/>
          <p:cNvGrpSpPr/>
          <p:nvPr/>
        </p:nvGrpSpPr>
        <p:grpSpPr>
          <a:xfrm>
            <a:off x="8488847" y="7573397"/>
            <a:ext cx="655153" cy="475362"/>
            <a:chOff x="0" y="0"/>
            <a:chExt cx="739517" cy="536575"/>
          </a:xfrm>
        </p:grpSpPr>
        <p:sp>
          <p:nvSpPr>
            <p:cNvPr id="29" name="Freeform 29"/>
            <p:cNvSpPr/>
            <p:nvPr/>
          </p:nvSpPr>
          <p:spPr>
            <a:xfrm>
              <a:off x="0" y="0"/>
              <a:ext cx="739517" cy="536575"/>
            </a:xfrm>
            <a:custGeom>
              <a:avLst/>
              <a:gdLst/>
              <a:ahLst/>
              <a:cxnLst/>
              <a:rect l="l" t="t" r="r" b="b"/>
              <a:pathLst>
                <a:path w="739517" h="536575">
                  <a:moveTo>
                    <a:pt x="369759" y="536575"/>
                  </a:moveTo>
                  <a:lnTo>
                    <a:pt x="0" y="130175"/>
                  </a:lnTo>
                  <a:lnTo>
                    <a:pt x="203200" y="130175"/>
                  </a:lnTo>
                  <a:lnTo>
                    <a:pt x="203200" y="0"/>
                  </a:lnTo>
                  <a:lnTo>
                    <a:pt x="536317" y="0"/>
                  </a:lnTo>
                  <a:lnTo>
                    <a:pt x="536317" y="130175"/>
                  </a:lnTo>
                  <a:lnTo>
                    <a:pt x="739517" y="130175"/>
                  </a:lnTo>
                  <a:lnTo>
                    <a:pt x="369759" y="536575"/>
                  </a:lnTo>
                  <a:close/>
                </a:path>
              </a:pathLst>
            </a:custGeom>
            <a:solidFill>
              <a:srgbClr val="70ACEB"/>
            </a:solidFill>
          </p:spPr>
        </p:sp>
        <p:sp>
          <p:nvSpPr>
            <p:cNvPr id="30" name="TextBox 30"/>
            <p:cNvSpPr txBox="1"/>
            <p:nvPr/>
          </p:nvSpPr>
          <p:spPr>
            <a:xfrm>
              <a:off x="203200" y="-47625"/>
              <a:ext cx="333117" cy="482600"/>
            </a:xfrm>
            <a:prstGeom prst="rect">
              <a:avLst/>
            </a:prstGeom>
          </p:spPr>
          <p:txBody>
            <a:bodyPr lIns="50800" tIns="50800" rIns="50800" bIns="50800" rtlCol="0" anchor="ctr"/>
            <a:lstStyle/>
            <a:p>
              <a:pPr algn="ctr">
                <a:lnSpc>
                  <a:spcPts val="3220"/>
                </a:lnSpc>
              </a:pPr>
              <a:endParaRPr/>
            </a:p>
          </p:txBody>
        </p:sp>
      </p:grpSp>
      <p:sp>
        <p:nvSpPr>
          <p:cNvPr id="31" name="TextBox 31"/>
          <p:cNvSpPr txBox="1"/>
          <p:nvPr/>
        </p:nvSpPr>
        <p:spPr>
          <a:xfrm>
            <a:off x="6512358" y="7055832"/>
            <a:ext cx="4608130" cy="422316"/>
          </a:xfrm>
          <a:prstGeom prst="rect">
            <a:avLst/>
          </a:prstGeom>
        </p:spPr>
        <p:txBody>
          <a:bodyPr lIns="0" tIns="0" rIns="0" bIns="0" rtlCol="0" anchor="t">
            <a:spAutoFit/>
          </a:bodyPr>
          <a:lstStyle/>
          <a:p>
            <a:pPr algn="ctr">
              <a:lnSpc>
                <a:spcPts val="3500"/>
              </a:lnSpc>
              <a:spcBef>
                <a:spcPct val="0"/>
              </a:spcBef>
            </a:pPr>
            <a:r>
              <a:rPr lang="en-US" sz="2500" b="1">
                <a:solidFill>
                  <a:srgbClr val="FFFFFF"/>
                </a:solidFill>
                <a:latin typeface="Monda Bold"/>
                <a:ea typeface="Monda Bold"/>
                <a:cs typeface="Monda Bold"/>
                <a:sym typeface="Monda Bold"/>
              </a:rPr>
              <a:t>       OUTLIER REMOVAL       </a:t>
            </a:r>
          </a:p>
        </p:txBody>
      </p:sp>
      <p:sp>
        <p:nvSpPr>
          <p:cNvPr id="32" name="TextBox 32"/>
          <p:cNvSpPr txBox="1"/>
          <p:nvPr/>
        </p:nvSpPr>
        <p:spPr>
          <a:xfrm>
            <a:off x="6539366" y="8115435"/>
            <a:ext cx="4608130" cy="422316"/>
          </a:xfrm>
          <a:prstGeom prst="rect">
            <a:avLst/>
          </a:prstGeom>
        </p:spPr>
        <p:txBody>
          <a:bodyPr lIns="0" tIns="0" rIns="0" bIns="0" rtlCol="0" anchor="t">
            <a:spAutoFit/>
          </a:bodyPr>
          <a:lstStyle/>
          <a:p>
            <a:pPr algn="ctr">
              <a:lnSpc>
                <a:spcPts val="3500"/>
              </a:lnSpc>
              <a:spcBef>
                <a:spcPct val="0"/>
              </a:spcBef>
            </a:pPr>
            <a:r>
              <a:rPr lang="en-US" sz="2500" b="1">
                <a:solidFill>
                  <a:srgbClr val="FFFFFF"/>
                </a:solidFill>
                <a:latin typeface="Monda Bold"/>
                <a:ea typeface="Monda Bold"/>
                <a:cs typeface="Monda Bold"/>
                <a:sym typeface="Monda Bold"/>
              </a:rPr>
              <a:t>        MODEL CREATION        </a:t>
            </a:r>
          </a:p>
        </p:txBody>
      </p:sp>
      <p:grpSp>
        <p:nvGrpSpPr>
          <p:cNvPr id="33" name="Group 33"/>
          <p:cNvGrpSpPr/>
          <p:nvPr/>
        </p:nvGrpSpPr>
        <p:grpSpPr>
          <a:xfrm>
            <a:off x="8072280" y="10286098"/>
            <a:ext cx="655153" cy="475362"/>
            <a:chOff x="0" y="0"/>
            <a:chExt cx="739517" cy="536575"/>
          </a:xfrm>
        </p:grpSpPr>
        <p:sp>
          <p:nvSpPr>
            <p:cNvPr id="34" name="Freeform 34"/>
            <p:cNvSpPr/>
            <p:nvPr/>
          </p:nvSpPr>
          <p:spPr>
            <a:xfrm>
              <a:off x="0" y="0"/>
              <a:ext cx="739517" cy="536575"/>
            </a:xfrm>
            <a:custGeom>
              <a:avLst/>
              <a:gdLst/>
              <a:ahLst/>
              <a:cxnLst/>
              <a:rect l="l" t="t" r="r" b="b"/>
              <a:pathLst>
                <a:path w="739517" h="536575">
                  <a:moveTo>
                    <a:pt x="369759" y="536575"/>
                  </a:moveTo>
                  <a:lnTo>
                    <a:pt x="0" y="130175"/>
                  </a:lnTo>
                  <a:lnTo>
                    <a:pt x="203200" y="130175"/>
                  </a:lnTo>
                  <a:lnTo>
                    <a:pt x="203200" y="0"/>
                  </a:lnTo>
                  <a:lnTo>
                    <a:pt x="536317" y="0"/>
                  </a:lnTo>
                  <a:lnTo>
                    <a:pt x="536317" y="130175"/>
                  </a:lnTo>
                  <a:lnTo>
                    <a:pt x="739517" y="130175"/>
                  </a:lnTo>
                  <a:lnTo>
                    <a:pt x="369759" y="536575"/>
                  </a:lnTo>
                  <a:close/>
                </a:path>
              </a:pathLst>
            </a:custGeom>
            <a:solidFill>
              <a:srgbClr val="70ACEB"/>
            </a:solidFill>
          </p:spPr>
        </p:sp>
        <p:sp>
          <p:nvSpPr>
            <p:cNvPr id="35" name="TextBox 35"/>
            <p:cNvSpPr txBox="1"/>
            <p:nvPr/>
          </p:nvSpPr>
          <p:spPr>
            <a:xfrm>
              <a:off x="203200" y="-47625"/>
              <a:ext cx="333117" cy="482600"/>
            </a:xfrm>
            <a:prstGeom prst="rect">
              <a:avLst/>
            </a:prstGeom>
          </p:spPr>
          <p:txBody>
            <a:bodyPr lIns="50800" tIns="50800" rIns="50800" bIns="50800" rtlCol="0" anchor="ctr"/>
            <a:lstStyle/>
            <a:p>
              <a:pPr algn="ctr">
                <a:lnSpc>
                  <a:spcPts val="3220"/>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14790631" y="-3420266"/>
            <a:ext cx="5568589" cy="7775011"/>
          </a:xfrm>
          <a:custGeom>
            <a:avLst/>
            <a:gdLst/>
            <a:ahLst/>
            <a:cxnLst/>
            <a:rect l="l" t="t" r="r" b="b"/>
            <a:pathLst>
              <a:path w="5568589" h="7775011">
                <a:moveTo>
                  <a:pt x="0" y="0"/>
                </a:moveTo>
                <a:lnTo>
                  <a:pt x="5568589" y="0"/>
                </a:lnTo>
                <a:lnTo>
                  <a:pt x="5568589" y="7775011"/>
                </a:lnTo>
                <a:lnTo>
                  <a:pt x="0" y="77750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46086" y="6399494"/>
            <a:ext cx="5568589" cy="7775011"/>
          </a:xfrm>
          <a:custGeom>
            <a:avLst/>
            <a:gdLst/>
            <a:ahLst/>
            <a:cxnLst/>
            <a:rect l="l" t="t" r="r" b="b"/>
            <a:pathLst>
              <a:path w="5568589" h="7775011">
                <a:moveTo>
                  <a:pt x="0" y="0"/>
                </a:moveTo>
                <a:lnTo>
                  <a:pt x="5568589" y="0"/>
                </a:lnTo>
                <a:lnTo>
                  <a:pt x="5568589" y="7775012"/>
                </a:lnTo>
                <a:lnTo>
                  <a:pt x="0" y="77750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0"/>
            <a:ext cx="18288000" cy="2238140"/>
            <a:chOff x="0" y="0"/>
            <a:chExt cx="4816593" cy="589469"/>
          </a:xfrm>
        </p:grpSpPr>
        <p:sp>
          <p:nvSpPr>
            <p:cNvPr id="6" name="Freeform 6"/>
            <p:cNvSpPr/>
            <p:nvPr/>
          </p:nvSpPr>
          <p:spPr>
            <a:xfrm>
              <a:off x="0" y="0"/>
              <a:ext cx="4816592" cy="589469"/>
            </a:xfrm>
            <a:custGeom>
              <a:avLst/>
              <a:gdLst/>
              <a:ahLst/>
              <a:cxnLst/>
              <a:rect l="l" t="t" r="r" b="b"/>
              <a:pathLst>
                <a:path w="4816592" h="589469">
                  <a:moveTo>
                    <a:pt x="21590" y="0"/>
                  </a:moveTo>
                  <a:lnTo>
                    <a:pt x="4795002" y="0"/>
                  </a:lnTo>
                  <a:cubicBezTo>
                    <a:pt x="4800728" y="0"/>
                    <a:pt x="4806220" y="2275"/>
                    <a:pt x="4810269" y="6324"/>
                  </a:cubicBezTo>
                  <a:cubicBezTo>
                    <a:pt x="4814318" y="10372"/>
                    <a:pt x="4816592" y="15864"/>
                    <a:pt x="4816592" y="21590"/>
                  </a:cubicBezTo>
                  <a:lnTo>
                    <a:pt x="4816592" y="567879"/>
                  </a:lnTo>
                  <a:cubicBezTo>
                    <a:pt x="4816592" y="579803"/>
                    <a:pt x="4806926" y="589469"/>
                    <a:pt x="4795002" y="589469"/>
                  </a:cubicBezTo>
                  <a:lnTo>
                    <a:pt x="21590" y="589469"/>
                  </a:lnTo>
                  <a:cubicBezTo>
                    <a:pt x="15864" y="589469"/>
                    <a:pt x="10372" y="587194"/>
                    <a:pt x="6324" y="583145"/>
                  </a:cubicBezTo>
                  <a:cubicBezTo>
                    <a:pt x="2275" y="579096"/>
                    <a:pt x="0" y="573605"/>
                    <a:pt x="0" y="567879"/>
                  </a:cubicBezTo>
                  <a:lnTo>
                    <a:pt x="0" y="21590"/>
                  </a:lnTo>
                  <a:cubicBezTo>
                    <a:pt x="0" y="9666"/>
                    <a:pt x="9666" y="0"/>
                    <a:pt x="21590" y="0"/>
                  </a:cubicBezTo>
                  <a:close/>
                </a:path>
              </a:pathLst>
            </a:custGeom>
            <a:solidFill>
              <a:srgbClr val="363E36">
                <a:alpha val="80784"/>
              </a:srgbClr>
            </a:solidFill>
            <a:ln w="57150" cap="rnd">
              <a:solidFill>
                <a:srgbClr val="000000">
                  <a:alpha val="80784"/>
                </a:srgbClr>
              </a:solidFill>
              <a:prstDash val="solid"/>
              <a:round/>
            </a:ln>
          </p:spPr>
        </p:sp>
        <p:sp>
          <p:nvSpPr>
            <p:cNvPr id="7" name="TextBox 7"/>
            <p:cNvSpPr txBox="1"/>
            <p:nvPr/>
          </p:nvSpPr>
          <p:spPr>
            <a:xfrm>
              <a:off x="0" y="-47625"/>
              <a:ext cx="4816593" cy="637094"/>
            </a:xfrm>
            <a:prstGeom prst="rect">
              <a:avLst/>
            </a:prstGeom>
          </p:spPr>
          <p:txBody>
            <a:bodyPr lIns="50800" tIns="50800" rIns="50800" bIns="50800" rtlCol="0" anchor="ctr"/>
            <a:lstStyle/>
            <a:p>
              <a:pPr algn="ctr">
                <a:lnSpc>
                  <a:spcPts val="3220"/>
                </a:lnSpc>
              </a:pPr>
              <a:endParaRPr/>
            </a:p>
          </p:txBody>
        </p:sp>
      </p:grpSp>
      <p:grpSp>
        <p:nvGrpSpPr>
          <p:cNvPr id="8" name="Group 8"/>
          <p:cNvGrpSpPr/>
          <p:nvPr/>
        </p:nvGrpSpPr>
        <p:grpSpPr>
          <a:xfrm>
            <a:off x="190141" y="2746024"/>
            <a:ext cx="17907717" cy="7169698"/>
            <a:chOff x="0" y="0"/>
            <a:chExt cx="4716436" cy="1888316"/>
          </a:xfrm>
        </p:grpSpPr>
        <p:sp>
          <p:nvSpPr>
            <p:cNvPr id="9" name="Freeform 9"/>
            <p:cNvSpPr/>
            <p:nvPr/>
          </p:nvSpPr>
          <p:spPr>
            <a:xfrm>
              <a:off x="0" y="0"/>
              <a:ext cx="4716436" cy="1888316"/>
            </a:xfrm>
            <a:custGeom>
              <a:avLst/>
              <a:gdLst/>
              <a:ahLst/>
              <a:cxnLst/>
              <a:rect l="l" t="t" r="r" b="b"/>
              <a:pathLst>
                <a:path w="4716436" h="1888316">
                  <a:moveTo>
                    <a:pt x="22048" y="0"/>
                  </a:moveTo>
                  <a:lnTo>
                    <a:pt x="4694387" y="0"/>
                  </a:lnTo>
                  <a:cubicBezTo>
                    <a:pt x="4700235" y="0"/>
                    <a:pt x="4705843" y="2323"/>
                    <a:pt x="4709978" y="6458"/>
                  </a:cubicBezTo>
                  <a:cubicBezTo>
                    <a:pt x="4714113" y="10593"/>
                    <a:pt x="4716436" y="16201"/>
                    <a:pt x="4716436" y="22048"/>
                  </a:cubicBezTo>
                  <a:lnTo>
                    <a:pt x="4716436" y="1866267"/>
                  </a:lnTo>
                  <a:cubicBezTo>
                    <a:pt x="4716436" y="1878444"/>
                    <a:pt x="4706564" y="1888316"/>
                    <a:pt x="4694387" y="1888316"/>
                  </a:cubicBezTo>
                  <a:lnTo>
                    <a:pt x="22048" y="1888316"/>
                  </a:lnTo>
                  <a:cubicBezTo>
                    <a:pt x="9871" y="1888316"/>
                    <a:pt x="0" y="1878444"/>
                    <a:pt x="0" y="1866267"/>
                  </a:cubicBezTo>
                  <a:lnTo>
                    <a:pt x="0" y="22048"/>
                  </a:lnTo>
                  <a:cubicBezTo>
                    <a:pt x="0" y="16201"/>
                    <a:pt x="2323" y="10593"/>
                    <a:pt x="6458" y="6458"/>
                  </a:cubicBezTo>
                  <a:cubicBezTo>
                    <a:pt x="10593" y="2323"/>
                    <a:pt x="16201" y="0"/>
                    <a:pt x="22048" y="0"/>
                  </a:cubicBezTo>
                  <a:close/>
                </a:path>
              </a:pathLst>
            </a:custGeom>
            <a:solidFill>
              <a:srgbClr val="363E36">
                <a:alpha val="80784"/>
              </a:srgbClr>
            </a:solidFill>
            <a:ln w="57150" cap="rnd">
              <a:solidFill>
                <a:srgbClr val="000000">
                  <a:alpha val="80784"/>
                </a:srgbClr>
              </a:solidFill>
              <a:prstDash val="solid"/>
              <a:round/>
            </a:ln>
          </p:spPr>
        </p:sp>
        <p:sp>
          <p:nvSpPr>
            <p:cNvPr id="10" name="TextBox 10"/>
            <p:cNvSpPr txBox="1"/>
            <p:nvPr/>
          </p:nvSpPr>
          <p:spPr>
            <a:xfrm>
              <a:off x="0" y="-47625"/>
              <a:ext cx="4716436" cy="1935941"/>
            </a:xfrm>
            <a:prstGeom prst="rect">
              <a:avLst/>
            </a:prstGeom>
          </p:spPr>
          <p:txBody>
            <a:bodyPr lIns="50800" tIns="50800" rIns="50800" bIns="50800" rtlCol="0" anchor="ctr"/>
            <a:lstStyle/>
            <a:p>
              <a:pPr algn="ctr">
                <a:lnSpc>
                  <a:spcPts val="3220"/>
                </a:lnSpc>
              </a:pPr>
              <a:endParaRPr/>
            </a:p>
            <a:p>
              <a:pPr marL="496575" lvl="1" indent="-248288" algn="l">
                <a:lnSpc>
                  <a:spcPts val="3220"/>
                </a:lnSpc>
                <a:buFont typeface="Arial"/>
                <a:buChar char="•"/>
              </a:pPr>
              <a:r>
                <a:rPr lang="en-US" sz="2300" b="1">
                  <a:solidFill>
                    <a:srgbClr val="FFFFFF">
                      <a:alpha val="80784"/>
                    </a:srgbClr>
                  </a:solidFill>
                  <a:latin typeface="Monda Bold"/>
                  <a:ea typeface="Monda Bold"/>
                  <a:cs typeface="Monda Bold"/>
                  <a:sym typeface="Monda Bold"/>
                </a:rPr>
                <a:t>THE MAIN AIM OF DATA CLEANING IS TO IDENTIFY AND REMOVE ERRORS &amp; DUPLICATE DATA, IN ORDER TO CREATE A RELIABLE DATASET. </a:t>
              </a:r>
            </a:p>
            <a:p>
              <a:pPr marL="496575" lvl="1" indent="-248288" algn="l">
                <a:lnSpc>
                  <a:spcPts val="3220"/>
                </a:lnSpc>
                <a:buFont typeface="Arial"/>
                <a:buChar char="•"/>
              </a:pPr>
              <a:r>
                <a:rPr lang="en-US" sz="2300" b="1">
                  <a:solidFill>
                    <a:srgbClr val="FFFFFF">
                      <a:alpha val="80784"/>
                    </a:srgbClr>
                  </a:solidFill>
                  <a:latin typeface="Monda Bold"/>
                  <a:ea typeface="Monda Bold"/>
                  <a:cs typeface="Monda Bold"/>
                  <a:sym typeface="Monda Bold"/>
                </a:rPr>
                <a:t> THE PROCESS OF DATA CLEANING IS DONE BY USING A VERY FAMOUS LIBRARY PANDAS. </a:t>
              </a:r>
            </a:p>
            <a:p>
              <a:pPr marL="496575" lvl="1" indent="-248288" algn="l">
                <a:lnSpc>
                  <a:spcPts val="3220"/>
                </a:lnSpc>
                <a:buFont typeface="Arial"/>
                <a:buChar char="•"/>
              </a:pPr>
              <a:r>
                <a:rPr lang="en-US" sz="2300" b="1">
                  <a:solidFill>
                    <a:srgbClr val="FFFFFF">
                      <a:alpha val="80784"/>
                    </a:srgbClr>
                  </a:solidFill>
                  <a:latin typeface="Monda Bold"/>
                  <a:ea typeface="Monda Bold"/>
                  <a:cs typeface="Monda Bold"/>
                  <a:sym typeface="Monda Bold"/>
                </a:rPr>
                <a:t> INITIALLY, THOSE COLUMNS/FEATURES ARE DROPPED FROM OUR DATASET WHO ARE NOT IMPORTANT IN DECIDING THE FINAL PRICE. </a:t>
              </a:r>
            </a:p>
            <a:p>
              <a:pPr marL="496575" lvl="1" indent="-248288" algn="l">
                <a:lnSpc>
                  <a:spcPts val="3220"/>
                </a:lnSpc>
                <a:buFont typeface="Arial"/>
                <a:buChar char="•"/>
              </a:pPr>
              <a:r>
                <a:rPr lang="en-US" sz="2300" b="1">
                  <a:solidFill>
                    <a:srgbClr val="FFFFFF">
                      <a:alpha val="80784"/>
                    </a:srgbClr>
                  </a:solidFill>
                  <a:latin typeface="Monda Bold"/>
                  <a:ea typeface="Monda Bold"/>
                  <a:cs typeface="Monda Bold"/>
                  <a:sym typeface="Monda Bold"/>
                </a:rPr>
                <a:t>THE ROWS HAVING A NULL VALUE IN ANY COLUMNS ARE DROPPED FROM OUR DATASET. </a:t>
              </a:r>
            </a:p>
            <a:p>
              <a:pPr marL="496575" lvl="1" indent="-248288" algn="l">
                <a:lnSpc>
                  <a:spcPts val="3220"/>
                </a:lnSpc>
                <a:buFont typeface="Arial"/>
                <a:buChar char="•"/>
              </a:pPr>
              <a:r>
                <a:rPr lang="en-US" sz="2300" b="1">
                  <a:solidFill>
                    <a:srgbClr val="FFFFFF">
                      <a:alpha val="80784"/>
                    </a:srgbClr>
                  </a:solidFill>
                  <a:latin typeface="Monda Bold"/>
                  <a:ea typeface="Monda Bold"/>
                  <a:cs typeface="Monda Bold"/>
                  <a:sym typeface="Monda Bold"/>
                </a:rPr>
                <a:t> THE COLUMNS HAVING CHARACTERS AS WELL AS INTEGER VALUES ARE CONVERTED INTO INTEGER VALUES ONLY. </a:t>
              </a:r>
            </a:p>
            <a:p>
              <a:pPr marL="496575" lvl="1" indent="-248288" algn="l">
                <a:lnSpc>
                  <a:spcPts val="3220"/>
                </a:lnSpc>
                <a:buFont typeface="Arial"/>
                <a:buChar char="•"/>
              </a:pPr>
              <a:r>
                <a:rPr lang="en-US" sz="2300" b="1">
                  <a:solidFill>
                    <a:srgbClr val="FFFFFF">
                      <a:alpha val="80784"/>
                    </a:srgbClr>
                  </a:solidFill>
                  <a:latin typeface="Monda Bold"/>
                  <a:ea typeface="Monda Bold"/>
                  <a:cs typeface="Monda Bold"/>
                  <a:sym typeface="Monda Bold"/>
                </a:rPr>
                <a:t>EXAMPLE: </a:t>
              </a:r>
            </a:p>
            <a:p>
              <a:pPr algn="l">
                <a:lnSpc>
                  <a:spcPts val="3220"/>
                </a:lnSpc>
              </a:pPr>
              <a:endParaRPr lang="en-US" sz="2300" b="1">
                <a:solidFill>
                  <a:srgbClr val="FFFFFF">
                    <a:alpha val="80784"/>
                  </a:srgbClr>
                </a:solidFill>
                <a:latin typeface="Monda Bold"/>
                <a:ea typeface="Monda Bold"/>
                <a:cs typeface="Monda Bold"/>
                <a:sym typeface="Monda Bold"/>
              </a:endParaRPr>
            </a:p>
            <a:p>
              <a:pPr algn="l">
                <a:lnSpc>
                  <a:spcPts val="3220"/>
                </a:lnSpc>
              </a:pPr>
              <a:endParaRPr lang="en-US" sz="2300" b="1">
                <a:solidFill>
                  <a:srgbClr val="FFFFFF">
                    <a:alpha val="80784"/>
                  </a:srgbClr>
                </a:solidFill>
                <a:latin typeface="Monda Bold"/>
                <a:ea typeface="Monda Bold"/>
                <a:cs typeface="Monda Bold"/>
                <a:sym typeface="Monda Bold"/>
              </a:endParaRPr>
            </a:p>
            <a:p>
              <a:pPr algn="l">
                <a:lnSpc>
                  <a:spcPts val="3220"/>
                </a:lnSpc>
              </a:pPr>
              <a:endParaRPr lang="en-US" sz="2300" b="1">
                <a:solidFill>
                  <a:srgbClr val="FFFFFF">
                    <a:alpha val="80784"/>
                  </a:srgbClr>
                </a:solidFill>
                <a:latin typeface="Monda Bold"/>
                <a:ea typeface="Monda Bold"/>
                <a:cs typeface="Monda Bold"/>
                <a:sym typeface="Monda Bold"/>
              </a:endParaRPr>
            </a:p>
            <a:p>
              <a:pPr algn="l">
                <a:lnSpc>
                  <a:spcPts val="3220"/>
                </a:lnSpc>
              </a:pPr>
              <a:endParaRPr lang="en-US" sz="2300" b="1">
                <a:solidFill>
                  <a:srgbClr val="FFFFFF">
                    <a:alpha val="80784"/>
                  </a:srgbClr>
                </a:solidFill>
                <a:latin typeface="Monda Bold"/>
                <a:ea typeface="Monda Bold"/>
                <a:cs typeface="Monda Bold"/>
                <a:sym typeface="Monda Bold"/>
              </a:endParaRPr>
            </a:p>
            <a:p>
              <a:pPr algn="l">
                <a:lnSpc>
                  <a:spcPts val="3220"/>
                </a:lnSpc>
              </a:pPr>
              <a:endParaRPr lang="en-US" sz="2300" b="1">
                <a:solidFill>
                  <a:srgbClr val="FFFFFF">
                    <a:alpha val="80784"/>
                  </a:srgbClr>
                </a:solidFill>
                <a:latin typeface="Monda Bold"/>
                <a:ea typeface="Monda Bold"/>
                <a:cs typeface="Monda Bold"/>
                <a:sym typeface="Monda Bold"/>
              </a:endParaRPr>
            </a:p>
            <a:p>
              <a:pPr algn="l">
                <a:lnSpc>
                  <a:spcPts val="3220"/>
                </a:lnSpc>
              </a:pPr>
              <a:endParaRPr lang="en-US" sz="2300" b="1">
                <a:solidFill>
                  <a:srgbClr val="FFFFFF">
                    <a:alpha val="80784"/>
                  </a:srgbClr>
                </a:solidFill>
                <a:latin typeface="Monda Bold"/>
                <a:ea typeface="Monda Bold"/>
                <a:cs typeface="Monda Bold"/>
                <a:sym typeface="Monda Bold"/>
              </a:endParaRPr>
            </a:p>
            <a:p>
              <a:pPr marL="496575" lvl="1" indent="-248288" algn="l">
                <a:lnSpc>
                  <a:spcPts val="3220"/>
                </a:lnSpc>
                <a:buFont typeface="Arial"/>
                <a:buChar char="•"/>
              </a:pPr>
              <a:r>
                <a:rPr lang="en-US" sz="2300" b="1">
                  <a:solidFill>
                    <a:srgbClr val="FFFFFF">
                      <a:alpha val="80784"/>
                    </a:srgbClr>
                  </a:solidFill>
                  <a:latin typeface="Monda Bold"/>
                  <a:ea typeface="Monda Bold"/>
                  <a:cs typeface="Monda Bold"/>
                  <a:sym typeface="Monda Bold"/>
                </a:rPr>
                <a:t>MANY MORE DATA CLEANING TECHNIQUES ARE USED TO IMPROVE THE QUALITY OF OUR DATASET.</a:t>
              </a:r>
            </a:p>
          </p:txBody>
        </p:sp>
      </p:grpSp>
      <p:grpSp>
        <p:nvGrpSpPr>
          <p:cNvPr id="11" name="Group 11"/>
          <p:cNvGrpSpPr/>
          <p:nvPr/>
        </p:nvGrpSpPr>
        <p:grpSpPr>
          <a:xfrm>
            <a:off x="3379453" y="6399494"/>
            <a:ext cx="4514244" cy="731980"/>
            <a:chOff x="0" y="0"/>
            <a:chExt cx="1188937" cy="192785"/>
          </a:xfrm>
        </p:grpSpPr>
        <p:sp>
          <p:nvSpPr>
            <p:cNvPr id="12" name="Freeform 12"/>
            <p:cNvSpPr/>
            <p:nvPr/>
          </p:nvSpPr>
          <p:spPr>
            <a:xfrm>
              <a:off x="0" y="0"/>
              <a:ext cx="1188937" cy="192785"/>
            </a:xfrm>
            <a:custGeom>
              <a:avLst/>
              <a:gdLst/>
              <a:ahLst/>
              <a:cxnLst/>
              <a:rect l="l" t="t" r="r" b="b"/>
              <a:pathLst>
                <a:path w="1188937" h="192785">
                  <a:moveTo>
                    <a:pt x="87465" y="0"/>
                  </a:moveTo>
                  <a:lnTo>
                    <a:pt x="1101472" y="0"/>
                  </a:lnTo>
                  <a:cubicBezTo>
                    <a:pt x="1124669" y="0"/>
                    <a:pt x="1146916" y="9215"/>
                    <a:pt x="1163319" y="25618"/>
                  </a:cubicBezTo>
                  <a:cubicBezTo>
                    <a:pt x="1179721" y="42021"/>
                    <a:pt x="1188937" y="64268"/>
                    <a:pt x="1188937" y="87465"/>
                  </a:cubicBezTo>
                  <a:lnTo>
                    <a:pt x="1188937" y="105320"/>
                  </a:lnTo>
                  <a:cubicBezTo>
                    <a:pt x="1188937" y="128517"/>
                    <a:pt x="1179721" y="150764"/>
                    <a:pt x="1163319" y="167167"/>
                  </a:cubicBezTo>
                  <a:cubicBezTo>
                    <a:pt x="1146916" y="183570"/>
                    <a:pt x="1124669" y="192785"/>
                    <a:pt x="1101472" y="192785"/>
                  </a:cubicBezTo>
                  <a:lnTo>
                    <a:pt x="87465" y="192785"/>
                  </a:lnTo>
                  <a:cubicBezTo>
                    <a:pt x="64268" y="192785"/>
                    <a:pt x="42021" y="183570"/>
                    <a:pt x="25618" y="167167"/>
                  </a:cubicBezTo>
                  <a:cubicBezTo>
                    <a:pt x="9215" y="150764"/>
                    <a:pt x="0" y="128517"/>
                    <a:pt x="0" y="105320"/>
                  </a:cubicBezTo>
                  <a:lnTo>
                    <a:pt x="0" y="87465"/>
                  </a:lnTo>
                  <a:cubicBezTo>
                    <a:pt x="0" y="64268"/>
                    <a:pt x="9215" y="42021"/>
                    <a:pt x="25618" y="25618"/>
                  </a:cubicBezTo>
                  <a:cubicBezTo>
                    <a:pt x="42021" y="9215"/>
                    <a:pt x="64268" y="0"/>
                    <a:pt x="87465" y="0"/>
                  </a:cubicBezTo>
                  <a:close/>
                </a:path>
              </a:pathLst>
            </a:custGeom>
            <a:solidFill>
              <a:srgbClr val="70ACEB"/>
            </a:solidFill>
          </p:spPr>
        </p:sp>
        <p:sp>
          <p:nvSpPr>
            <p:cNvPr id="13" name="TextBox 13"/>
            <p:cNvSpPr txBox="1"/>
            <p:nvPr/>
          </p:nvSpPr>
          <p:spPr>
            <a:xfrm>
              <a:off x="0" y="-47625"/>
              <a:ext cx="1188937" cy="240410"/>
            </a:xfrm>
            <a:prstGeom prst="rect">
              <a:avLst/>
            </a:prstGeom>
          </p:spPr>
          <p:txBody>
            <a:bodyPr lIns="50800" tIns="50800" rIns="50800" bIns="50800" rtlCol="0" anchor="ctr"/>
            <a:lstStyle/>
            <a:p>
              <a:pPr algn="ctr">
                <a:lnSpc>
                  <a:spcPts val="3220"/>
                </a:lnSpc>
              </a:pPr>
              <a:endParaRPr/>
            </a:p>
          </p:txBody>
        </p:sp>
      </p:grpSp>
      <p:grpSp>
        <p:nvGrpSpPr>
          <p:cNvPr id="14" name="Group 14"/>
          <p:cNvGrpSpPr/>
          <p:nvPr/>
        </p:nvGrpSpPr>
        <p:grpSpPr>
          <a:xfrm>
            <a:off x="3379453" y="7131475"/>
            <a:ext cx="4514244" cy="731980"/>
            <a:chOff x="0" y="0"/>
            <a:chExt cx="1188937" cy="192785"/>
          </a:xfrm>
        </p:grpSpPr>
        <p:sp>
          <p:nvSpPr>
            <p:cNvPr id="15" name="Freeform 15"/>
            <p:cNvSpPr/>
            <p:nvPr/>
          </p:nvSpPr>
          <p:spPr>
            <a:xfrm>
              <a:off x="0" y="0"/>
              <a:ext cx="1188937" cy="192785"/>
            </a:xfrm>
            <a:custGeom>
              <a:avLst/>
              <a:gdLst/>
              <a:ahLst/>
              <a:cxnLst/>
              <a:rect l="l" t="t" r="r" b="b"/>
              <a:pathLst>
                <a:path w="1188937" h="192785">
                  <a:moveTo>
                    <a:pt x="87465" y="0"/>
                  </a:moveTo>
                  <a:lnTo>
                    <a:pt x="1101472" y="0"/>
                  </a:lnTo>
                  <a:cubicBezTo>
                    <a:pt x="1124669" y="0"/>
                    <a:pt x="1146916" y="9215"/>
                    <a:pt x="1163319" y="25618"/>
                  </a:cubicBezTo>
                  <a:cubicBezTo>
                    <a:pt x="1179721" y="42021"/>
                    <a:pt x="1188937" y="64268"/>
                    <a:pt x="1188937" y="87465"/>
                  </a:cubicBezTo>
                  <a:lnTo>
                    <a:pt x="1188937" y="105320"/>
                  </a:lnTo>
                  <a:cubicBezTo>
                    <a:pt x="1188937" y="128517"/>
                    <a:pt x="1179721" y="150764"/>
                    <a:pt x="1163319" y="167167"/>
                  </a:cubicBezTo>
                  <a:cubicBezTo>
                    <a:pt x="1146916" y="183570"/>
                    <a:pt x="1124669" y="192785"/>
                    <a:pt x="1101472" y="192785"/>
                  </a:cubicBezTo>
                  <a:lnTo>
                    <a:pt x="87465" y="192785"/>
                  </a:lnTo>
                  <a:cubicBezTo>
                    <a:pt x="64268" y="192785"/>
                    <a:pt x="42021" y="183570"/>
                    <a:pt x="25618" y="167167"/>
                  </a:cubicBezTo>
                  <a:cubicBezTo>
                    <a:pt x="9215" y="150764"/>
                    <a:pt x="0" y="128517"/>
                    <a:pt x="0" y="105320"/>
                  </a:cubicBezTo>
                  <a:lnTo>
                    <a:pt x="0" y="87465"/>
                  </a:lnTo>
                  <a:cubicBezTo>
                    <a:pt x="0" y="64268"/>
                    <a:pt x="9215" y="42021"/>
                    <a:pt x="25618" y="25618"/>
                  </a:cubicBezTo>
                  <a:cubicBezTo>
                    <a:pt x="42021" y="9215"/>
                    <a:pt x="64268" y="0"/>
                    <a:pt x="87465" y="0"/>
                  </a:cubicBezTo>
                  <a:close/>
                </a:path>
              </a:pathLst>
            </a:custGeom>
            <a:solidFill>
              <a:srgbClr val="70ACEB">
                <a:alpha val="33725"/>
              </a:srgbClr>
            </a:solidFill>
          </p:spPr>
        </p:sp>
        <p:sp>
          <p:nvSpPr>
            <p:cNvPr id="16" name="TextBox 16"/>
            <p:cNvSpPr txBox="1"/>
            <p:nvPr/>
          </p:nvSpPr>
          <p:spPr>
            <a:xfrm>
              <a:off x="0" y="-47625"/>
              <a:ext cx="1188937" cy="240410"/>
            </a:xfrm>
            <a:prstGeom prst="rect">
              <a:avLst/>
            </a:prstGeom>
          </p:spPr>
          <p:txBody>
            <a:bodyPr lIns="50800" tIns="50800" rIns="50800" bIns="50800" rtlCol="0" anchor="ctr"/>
            <a:lstStyle/>
            <a:p>
              <a:pPr algn="ctr">
                <a:lnSpc>
                  <a:spcPts val="3220"/>
                </a:lnSpc>
              </a:pPr>
              <a:endParaRPr/>
            </a:p>
          </p:txBody>
        </p:sp>
      </p:grpSp>
      <p:grpSp>
        <p:nvGrpSpPr>
          <p:cNvPr id="17" name="Group 17"/>
          <p:cNvGrpSpPr/>
          <p:nvPr/>
        </p:nvGrpSpPr>
        <p:grpSpPr>
          <a:xfrm>
            <a:off x="3379453" y="7863455"/>
            <a:ext cx="4514244" cy="731980"/>
            <a:chOff x="0" y="0"/>
            <a:chExt cx="1188937" cy="192785"/>
          </a:xfrm>
        </p:grpSpPr>
        <p:sp>
          <p:nvSpPr>
            <p:cNvPr id="18" name="Freeform 18"/>
            <p:cNvSpPr/>
            <p:nvPr/>
          </p:nvSpPr>
          <p:spPr>
            <a:xfrm>
              <a:off x="0" y="0"/>
              <a:ext cx="1188937" cy="192785"/>
            </a:xfrm>
            <a:custGeom>
              <a:avLst/>
              <a:gdLst/>
              <a:ahLst/>
              <a:cxnLst/>
              <a:rect l="l" t="t" r="r" b="b"/>
              <a:pathLst>
                <a:path w="1188937" h="192785">
                  <a:moveTo>
                    <a:pt x="87465" y="0"/>
                  </a:moveTo>
                  <a:lnTo>
                    <a:pt x="1101472" y="0"/>
                  </a:lnTo>
                  <a:cubicBezTo>
                    <a:pt x="1124669" y="0"/>
                    <a:pt x="1146916" y="9215"/>
                    <a:pt x="1163319" y="25618"/>
                  </a:cubicBezTo>
                  <a:cubicBezTo>
                    <a:pt x="1179721" y="42021"/>
                    <a:pt x="1188937" y="64268"/>
                    <a:pt x="1188937" y="87465"/>
                  </a:cubicBezTo>
                  <a:lnTo>
                    <a:pt x="1188937" y="105320"/>
                  </a:lnTo>
                  <a:cubicBezTo>
                    <a:pt x="1188937" y="128517"/>
                    <a:pt x="1179721" y="150764"/>
                    <a:pt x="1163319" y="167167"/>
                  </a:cubicBezTo>
                  <a:cubicBezTo>
                    <a:pt x="1146916" y="183570"/>
                    <a:pt x="1124669" y="192785"/>
                    <a:pt x="1101472" y="192785"/>
                  </a:cubicBezTo>
                  <a:lnTo>
                    <a:pt x="87465" y="192785"/>
                  </a:lnTo>
                  <a:cubicBezTo>
                    <a:pt x="64268" y="192785"/>
                    <a:pt x="42021" y="183570"/>
                    <a:pt x="25618" y="167167"/>
                  </a:cubicBezTo>
                  <a:cubicBezTo>
                    <a:pt x="9215" y="150764"/>
                    <a:pt x="0" y="128517"/>
                    <a:pt x="0" y="105320"/>
                  </a:cubicBezTo>
                  <a:lnTo>
                    <a:pt x="0" y="87465"/>
                  </a:lnTo>
                  <a:cubicBezTo>
                    <a:pt x="0" y="64268"/>
                    <a:pt x="9215" y="42021"/>
                    <a:pt x="25618" y="25618"/>
                  </a:cubicBezTo>
                  <a:cubicBezTo>
                    <a:pt x="42021" y="9215"/>
                    <a:pt x="64268" y="0"/>
                    <a:pt x="87465" y="0"/>
                  </a:cubicBezTo>
                  <a:close/>
                </a:path>
              </a:pathLst>
            </a:custGeom>
            <a:solidFill>
              <a:srgbClr val="70ACEB">
                <a:alpha val="33725"/>
              </a:srgbClr>
            </a:solidFill>
          </p:spPr>
        </p:sp>
        <p:sp>
          <p:nvSpPr>
            <p:cNvPr id="19" name="TextBox 19"/>
            <p:cNvSpPr txBox="1"/>
            <p:nvPr/>
          </p:nvSpPr>
          <p:spPr>
            <a:xfrm>
              <a:off x="0" y="-47625"/>
              <a:ext cx="1188937" cy="240410"/>
            </a:xfrm>
            <a:prstGeom prst="rect">
              <a:avLst/>
            </a:prstGeom>
          </p:spPr>
          <p:txBody>
            <a:bodyPr lIns="50800" tIns="50800" rIns="50800" bIns="50800" rtlCol="0" anchor="ctr"/>
            <a:lstStyle/>
            <a:p>
              <a:pPr algn="ctr">
                <a:lnSpc>
                  <a:spcPts val="3220"/>
                </a:lnSpc>
              </a:pPr>
              <a:endParaRPr/>
            </a:p>
          </p:txBody>
        </p:sp>
      </p:grpSp>
      <p:grpSp>
        <p:nvGrpSpPr>
          <p:cNvPr id="20" name="Group 20"/>
          <p:cNvGrpSpPr/>
          <p:nvPr/>
        </p:nvGrpSpPr>
        <p:grpSpPr>
          <a:xfrm>
            <a:off x="13149417" y="6440322"/>
            <a:ext cx="4514244" cy="731980"/>
            <a:chOff x="0" y="0"/>
            <a:chExt cx="1188937" cy="192785"/>
          </a:xfrm>
        </p:grpSpPr>
        <p:sp>
          <p:nvSpPr>
            <p:cNvPr id="21" name="Freeform 21"/>
            <p:cNvSpPr/>
            <p:nvPr/>
          </p:nvSpPr>
          <p:spPr>
            <a:xfrm>
              <a:off x="0" y="0"/>
              <a:ext cx="1188937" cy="192785"/>
            </a:xfrm>
            <a:custGeom>
              <a:avLst/>
              <a:gdLst/>
              <a:ahLst/>
              <a:cxnLst/>
              <a:rect l="l" t="t" r="r" b="b"/>
              <a:pathLst>
                <a:path w="1188937" h="192785">
                  <a:moveTo>
                    <a:pt x="87465" y="0"/>
                  </a:moveTo>
                  <a:lnTo>
                    <a:pt x="1101472" y="0"/>
                  </a:lnTo>
                  <a:cubicBezTo>
                    <a:pt x="1124669" y="0"/>
                    <a:pt x="1146916" y="9215"/>
                    <a:pt x="1163319" y="25618"/>
                  </a:cubicBezTo>
                  <a:cubicBezTo>
                    <a:pt x="1179721" y="42021"/>
                    <a:pt x="1188937" y="64268"/>
                    <a:pt x="1188937" y="87465"/>
                  </a:cubicBezTo>
                  <a:lnTo>
                    <a:pt x="1188937" y="105320"/>
                  </a:lnTo>
                  <a:cubicBezTo>
                    <a:pt x="1188937" y="128517"/>
                    <a:pt x="1179721" y="150764"/>
                    <a:pt x="1163319" y="167167"/>
                  </a:cubicBezTo>
                  <a:cubicBezTo>
                    <a:pt x="1146916" y="183570"/>
                    <a:pt x="1124669" y="192785"/>
                    <a:pt x="1101472" y="192785"/>
                  </a:cubicBezTo>
                  <a:lnTo>
                    <a:pt x="87465" y="192785"/>
                  </a:lnTo>
                  <a:cubicBezTo>
                    <a:pt x="64268" y="192785"/>
                    <a:pt x="42021" y="183570"/>
                    <a:pt x="25618" y="167167"/>
                  </a:cubicBezTo>
                  <a:cubicBezTo>
                    <a:pt x="9215" y="150764"/>
                    <a:pt x="0" y="128517"/>
                    <a:pt x="0" y="105320"/>
                  </a:cubicBezTo>
                  <a:lnTo>
                    <a:pt x="0" y="87465"/>
                  </a:lnTo>
                  <a:cubicBezTo>
                    <a:pt x="0" y="64268"/>
                    <a:pt x="9215" y="42021"/>
                    <a:pt x="25618" y="25618"/>
                  </a:cubicBezTo>
                  <a:cubicBezTo>
                    <a:pt x="42021" y="9215"/>
                    <a:pt x="64268" y="0"/>
                    <a:pt x="87465" y="0"/>
                  </a:cubicBezTo>
                  <a:close/>
                </a:path>
              </a:pathLst>
            </a:custGeom>
            <a:solidFill>
              <a:srgbClr val="70ACEB"/>
            </a:solidFill>
          </p:spPr>
        </p:sp>
        <p:sp>
          <p:nvSpPr>
            <p:cNvPr id="22" name="TextBox 22"/>
            <p:cNvSpPr txBox="1"/>
            <p:nvPr/>
          </p:nvSpPr>
          <p:spPr>
            <a:xfrm>
              <a:off x="0" y="-47625"/>
              <a:ext cx="1188937" cy="240410"/>
            </a:xfrm>
            <a:prstGeom prst="rect">
              <a:avLst/>
            </a:prstGeom>
          </p:spPr>
          <p:txBody>
            <a:bodyPr lIns="50800" tIns="50800" rIns="50800" bIns="50800" rtlCol="0" anchor="ctr"/>
            <a:lstStyle/>
            <a:p>
              <a:pPr algn="ctr">
                <a:lnSpc>
                  <a:spcPts val="3220"/>
                </a:lnSpc>
              </a:pPr>
              <a:endParaRPr/>
            </a:p>
          </p:txBody>
        </p:sp>
      </p:grpSp>
      <p:grpSp>
        <p:nvGrpSpPr>
          <p:cNvPr id="23" name="Group 23"/>
          <p:cNvGrpSpPr/>
          <p:nvPr/>
        </p:nvGrpSpPr>
        <p:grpSpPr>
          <a:xfrm>
            <a:off x="13149417" y="7172302"/>
            <a:ext cx="4514244" cy="731980"/>
            <a:chOff x="0" y="0"/>
            <a:chExt cx="1188937" cy="192785"/>
          </a:xfrm>
        </p:grpSpPr>
        <p:sp>
          <p:nvSpPr>
            <p:cNvPr id="24" name="Freeform 24"/>
            <p:cNvSpPr/>
            <p:nvPr/>
          </p:nvSpPr>
          <p:spPr>
            <a:xfrm>
              <a:off x="0" y="0"/>
              <a:ext cx="1188937" cy="192785"/>
            </a:xfrm>
            <a:custGeom>
              <a:avLst/>
              <a:gdLst/>
              <a:ahLst/>
              <a:cxnLst/>
              <a:rect l="l" t="t" r="r" b="b"/>
              <a:pathLst>
                <a:path w="1188937" h="192785">
                  <a:moveTo>
                    <a:pt x="87465" y="0"/>
                  </a:moveTo>
                  <a:lnTo>
                    <a:pt x="1101472" y="0"/>
                  </a:lnTo>
                  <a:cubicBezTo>
                    <a:pt x="1124669" y="0"/>
                    <a:pt x="1146916" y="9215"/>
                    <a:pt x="1163319" y="25618"/>
                  </a:cubicBezTo>
                  <a:cubicBezTo>
                    <a:pt x="1179721" y="42021"/>
                    <a:pt x="1188937" y="64268"/>
                    <a:pt x="1188937" y="87465"/>
                  </a:cubicBezTo>
                  <a:lnTo>
                    <a:pt x="1188937" y="105320"/>
                  </a:lnTo>
                  <a:cubicBezTo>
                    <a:pt x="1188937" y="128517"/>
                    <a:pt x="1179721" y="150764"/>
                    <a:pt x="1163319" y="167167"/>
                  </a:cubicBezTo>
                  <a:cubicBezTo>
                    <a:pt x="1146916" y="183570"/>
                    <a:pt x="1124669" y="192785"/>
                    <a:pt x="1101472" y="192785"/>
                  </a:cubicBezTo>
                  <a:lnTo>
                    <a:pt x="87465" y="192785"/>
                  </a:lnTo>
                  <a:cubicBezTo>
                    <a:pt x="64268" y="192785"/>
                    <a:pt x="42021" y="183570"/>
                    <a:pt x="25618" y="167167"/>
                  </a:cubicBezTo>
                  <a:cubicBezTo>
                    <a:pt x="9215" y="150764"/>
                    <a:pt x="0" y="128517"/>
                    <a:pt x="0" y="105320"/>
                  </a:cubicBezTo>
                  <a:lnTo>
                    <a:pt x="0" y="87465"/>
                  </a:lnTo>
                  <a:cubicBezTo>
                    <a:pt x="0" y="64268"/>
                    <a:pt x="9215" y="42021"/>
                    <a:pt x="25618" y="25618"/>
                  </a:cubicBezTo>
                  <a:cubicBezTo>
                    <a:pt x="42021" y="9215"/>
                    <a:pt x="64268" y="0"/>
                    <a:pt x="87465" y="0"/>
                  </a:cubicBezTo>
                  <a:close/>
                </a:path>
              </a:pathLst>
            </a:custGeom>
            <a:solidFill>
              <a:srgbClr val="70ACEB">
                <a:alpha val="33725"/>
              </a:srgbClr>
            </a:solidFill>
          </p:spPr>
        </p:sp>
        <p:sp>
          <p:nvSpPr>
            <p:cNvPr id="25" name="TextBox 25"/>
            <p:cNvSpPr txBox="1"/>
            <p:nvPr/>
          </p:nvSpPr>
          <p:spPr>
            <a:xfrm>
              <a:off x="0" y="-47625"/>
              <a:ext cx="1188937" cy="240410"/>
            </a:xfrm>
            <a:prstGeom prst="rect">
              <a:avLst/>
            </a:prstGeom>
          </p:spPr>
          <p:txBody>
            <a:bodyPr lIns="50800" tIns="50800" rIns="50800" bIns="50800" rtlCol="0" anchor="ctr"/>
            <a:lstStyle/>
            <a:p>
              <a:pPr algn="ctr">
                <a:lnSpc>
                  <a:spcPts val="3220"/>
                </a:lnSpc>
              </a:pPr>
              <a:endParaRPr/>
            </a:p>
          </p:txBody>
        </p:sp>
      </p:grpSp>
      <p:grpSp>
        <p:nvGrpSpPr>
          <p:cNvPr id="26" name="Group 26"/>
          <p:cNvGrpSpPr/>
          <p:nvPr/>
        </p:nvGrpSpPr>
        <p:grpSpPr>
          <a:xfrm>
            <a:off x="13149417" y="7904282"/>
            <a:ext cx="4514244" cy="731980"/>
            <a:chOff x="0" y="0"/>
            <a:chExt cx="1188937" cy="192785"/>
          </a:xfrm>
        </p:grpSpPr>
        <p:sp>
          <p:nvSpPr>
            <p:cNvPr id="27" name="Freeform 27"/>
            <p:cNvSpPr/>
            <p:nvPr/>
          </p:nvSpPr>
          <p:spPr>
            <a:xfrm>
              <a:off x="0" y="0"/>
              <a:ext cx="1188937" cy="192785"/>
            </a:xfrm>
            <a:custGeom>
              <a:avLst/>
              <a:gdLst/>
              <a:ahLst/>
              <a:cxnLst/>
              <a:rect l="l" t="t" r="r" b="b"/>
              <a:pathLst>
                <a:path w="1188937" h="192785">
                  <a:moveTo>
                    <a:pt x="87465" y="0"/>
                  </a:moveTo>
                  <a:lnTo>
                    <a:pt x="1101472" y="0"/>
                  </a:lnTo>
                  <a:cubicBezTo>
                    <a:pt x="1124669" y="0"/>
                    <a:pt x="1146916" y="9215"/>
                    <a:pt x="1163319" y="25618"/>
                  </a:cubicBezTo>
                  <a:cubicBezTo>
                    <a:pt x="1179721" y="42021"/>
                    <a:pt x="1188937" y="64268"/>
                    <a:pt x="1188937" y="87465"/>
                  </a:cubicBezTo>
                  <a:lnTo>
                    <a:pt x="1188937" y="105320"/>
                  </a:lnTo>
                  <a:cubicBezTo>
                    <a:pt x="1188937" y="128517"/>
                    <a:pt x="1179721" y="150764"/>
                    <a:pt x="1163319" y="167167"/>
                  </a:cubicBezTo>
                  <a:cubicBezTo>
                    <a:pt x="1146916" y="183570"/>
                    <a:pt x="1124669" y="192785"/>
                    <a:pt x="1101472" y="192785"/>
                  </a:cubicBezTo>
                  <a:lnTo>
                    <a:pt x="87465" y="192785"/>
                  </a:lnTo>
                  <a:cubicBezTo>
                    <a:pt x="64268" y="192785"/>
                    <a:pt x="42021" y="183570"/>
                    <a:pt x="25618" y="167167"/>
                  </a:cubicBezTo>
                  <a:cubicBezTo>
                    <a:pt x="9215" y="150764"/>
                    <a:pt x="0" y="128517"/>
                    <a:pt x="0" y="105320"/>
                  </a:cubicBezTo>
                  <a:lnTo>
                    <a:pt x="0" y="87465"/>
                  </a:lnTo>
                  <a:cubicBezTo>
                    <a:pt x="0" y="64268"/>
                    <a:pt x="9215" y="42021"/>
                    <a:pt x="25618" y="25618"/>
                  </a:cubicBezTo>
                  <a:cubicBezTo>
                    <a:pt x="42021" y="9215"/>
                    <a:pt x="64268" y="0"/>
                    <a:pt x="87465" y="0"/>
                  </a:cubicBezTo>
                  <a:close/>
                </a:path>
              </a:pathLst>
            </a:custGeom>
            <a:solidFill>
              <a:srgbClr val="70ACEB">
                <a:alpha val="33725"/>
              </a:srgbClr>
            </a:solidFill>
          </p:spPr>
        </p:sp>
        <p:sp>
          <p:nvSpPr>
            <p:cNvPr id="28" name="TextBox 28"/>
            <p:cNvSpPr txBox="1"/>
            <p:nvPr/>
          </p:nvSpPr>
          <p:spPr>
            <a:xfrm>
              <a:off x="0" y="-47625"/>
              <a:ext cx="1188937" cy="240410"/>
            </a:xfrm>
            <a:prstGeom prst="rect">
              <a:avLst/>
            </a:prstGeom>
          </p:spPr>
          <p:txBody>
            <a:bodyPr lIns="50800" tIns="50800" rIns="50800" bIns="50800" rtlCol="0" anchor="ctr"/>
            <a:lstStyle/>
            <a:p>
              <a:pPr algn="ctr">
                <a:lnSpc>
                  <a:spcPts val="3220"/>
                </a:lnSpc>
              </a:pPr>
              <a:endParaRPr/>
            </a:p>
          </p:txBody>
        </p:sp>
      </p:grpSp>
      <p:grpSp>
        <p:nvGrpSpPr>
          <p:cNvPr id="29" name="Group 29"/>
          <p:cNvGrpSpPr/>
          <p:nvPr/>
        </p:nvGrpSpPr>
        <p:grpSpPr>
          <a:xfrm>
            <a:off x="8179906" y="6399494"/>
            <a:ext cx="4800587" cy="2286303"/>
            <a:chOff x="0" y="0"/>
            <a:chExt cx="1706649" cy="812800"/>
          </a:xfrm>
        </p:grpSpPr>
        <p:sp>
          <p:nvSpPr>
            <p:cNvPr id="30" name="Freeform 30"/>
            <p:cNvSpPr/>
            <p:nvPr/>
          </p:nvSpPr>
          <p:spPr>
            <a:xfrm>
              <a:off x="0" y="0"/>
              <a:ext cx="1706649" cy="812800"/>
            </a:xfrm>
            <a:custGeom>
              <a:avLst/>
              <a:gdLst/>
              <a:ahLst/>
              <a:cxnLst/>
              <a:rect l="l" t="t" r="r" b="b"/>
              <a:pathLst>
                <a:path w="1706649" h="812800">
                  <a:moveTo>
                    <a:pt x="1706649" y="406400"/>
                  </a:moveTo>
                  <a:lnTo>
                    <a:pt x="1300249" y="0"/>
                  </a:lnTo>
                  <a:lnTo>
                    <a:pt x="1300249" y="203200"/>
                  </a:lnTo>
                  <a:lnTo>
                    <a:pt x="0" y="203200"/>
                  </a:lnTo>
                  <a:lnTo>
                    <a:pt x="0" y="609600"/>
                  </a:lnTo>
                  <a:lnTo>
                    <a:pt x="1300249" y="609600"/>
                  </a:lnTo>
                  <a:lnTo>
                    <a:pt x="1300249" y="812800"/>
                  </a:lnTo>
                  <a:lnTo>
                    <a:pt x="1706649" y="406400"/>
                  </a:lnTo>
                  <a:close/>
                </a:path>
              </a:pathLst>
            </a:custGeom>
            <a:solidFill>
              <a:srgbClr val="70ACEB"/>
            </a:solidFill>
          </p:spPr>
        </p:sp>
        <p:sp>
          <p:nvSpPr>
            <p:cNvPr id="31" name="TextBox 31"/>
            <p:cNvSpPr txBox="1"/>
            <p:nvPr/>
          </p:nvSpPr>
          <p:spPr>
            <a:xfrm>
              <a:off x="0" y="155575"/>
              <a:ext cx="1605049" cy="454025"/>
            </a:xfrm>
            <a:prstGeom prst="rect">
              <a:avLst/>
            </a:prstGeom>
          </p:spPr>
          <p:txBody>
            <a:bodyPr lIns="50800" tIns="50800" rIns="50800" bIns="50800" rtlCol="0" anchor="ctr"/>
            <a:lstStyle/>
            <a:p>
              <a:pPr algn="ctr">
                <a:lnSpc>
                  <a:spcPts val="3220"/>
                </a:lnSpc>
              </a:pPr>
              <a:r>
                <a:rPr lang="en-US" sz="2300" b="1">
                  <a:solidFill>
                    <a:srgbClr val="FFFFFF"/>
                  </a:solidFill>
                  <a:latin typeface="Monda Bold"/>
                  <a:ea typeface="Monda Bold"/>
                  <a:cs typeface="Monda Bold"/>
                  <a:sym typeface="Monda Bold"/>
                </a:rPr>
                <a:t>CONVERTED AS</a:t>
              </a:r>
            </a:p>
          </p:txBody>
        </p:sp>
      </p:grpSp>
      <p:sp>
        <p:nvSpPr>
          <p:cNvPr id="32" name="TextBox 32"/>
          <p:cNvSpPr txBox="1"/>
          <p:nvPr/>
        </p:nvSpPr>
        <p:spPr>
          <a:xfrm>
            <a:off x="0" y="358678"/>
            <a:ext cx="18288000" cy="1368383"/>
          </a:xfrm>
          <a:prstGeom prst="rect">
            <a:avLst/>
          </a:prstGeom>
        </p:spPr>
        <p:txBody>
          <a:bodyPr lIns="0" tIns="0" rIns="0" bIns="0" rtlCol="0" anchor="t">
            <a:spAutoFit/>
          </a:bodyPr>
          <a:lstStyle/>
          <a:p>
            <a:pPr algn="l">
              <a:lnSpc>
                <a:spcPts val="11200"/>
              </a:lnSpc>
              <a:spcBef>
                <a:spcPct val="0"/>
              </a:spcBef>
            </a:pPr>
            <a:r>
              <a:rPr lang="en-US" sz="8000" b="1" u="sng">
                <a:solidFill>
                  <a:srgbClr val="FFFFFF"/>
                </a:solidFill>
                <a:latin typeface="Monda Bold"/>
                <a:ea typeface="Monda Bold"/>
                <a:cs typeface="Monda Bold"/>
                <a:sym typeface="Monda Bold"/>
              </a:rPr>
              <a:t>DATA CLEANING</a:t>
            </a:r>
          </a:p>
        </p:txBody>
      </p:sp>
      <p:sp>
        <p:nvSpPr>
          <p:cNvPr id="33" name="TextBox 33"/>
          <p:cNvSpPr txBox="1"/>
          <p:nvPr/>
        </p:nvSpPr>
        <p:spPr>
          <a:xfrm>
            <a:off x="3517013" y="6545627"/>
            <a:ext cx="4540765" cy="392091"/>
          </a:xfrm>
          <a:prstGeom prst="rect">
            <a:avLst/>
          </a:prstGeom>
        </p:spPr>
        <p:txBody>
          <a:bodyPr lIns="0" tIns="0" rIns="0" bIns="0" rtlCol="0" anchor="t">
            <a:spAutoFit/>
          </a:bodyPr>
          <a:lstStyle/>
          <a:p>
            <a:pPr algn="ctr">
              <a:lnSpc>
                <a:spcPts val="3246"/>
              </a:lnSpc>
              <a:spcBef>
                <a:spcPct val="0"/>
              </a:spcBef>
            </a:pPr>
            <a:r>
              <a:rPr lang="en-US" sz="2319" b="1">
                <a:solidFill>
                  <a:srgbClr val="FFFFFF"/>
                </a:solidFill>
                <a:latin typeface="Monda Bold"/>
                <a:ea typeface="Monda Bold"/>
                <a:cs typeface="Monda Bold"/>
                <a:sym typeface="Monda Bold"/>
              </a:rPr>
              <a:t>BEDROOMS</a:t>
            </a:r>
          </a:p>
        </p:txBody>
      </p:sp>
      <p:sp>
        <p:nvSpPr>
          <p:cNvPr id="34" name="TextBox 34"/>
          <p:cNvSpPr txBox="1"/>
          <p:nvPr/>
        </p:nvSpPr>
        <p:spPr>
          <a:xfrm>
            <a:off x="3553996" y="7276865"/>
            <a:ext cx="4165159" cy="398082"/>
          </a:xfrm>
          <a:prstGeom prst="rect">
            <a:avLst/>
          </a:prstGeom>
        </p:spPr>
        <p:txBody>
          <a:bodyPr lIns="0" tIns="0" rIns="0" bIns="0" rtlCol="0" anchor="t">
            <a:spAutoFit/>
          </a:bodyPr>
          <a:lstStyle/>
          <a:p>
            <a:pPr algn="ctr">
              <a:lnSpc>
                <a:spcPts val="3260"/>
              </a:lnSpc>
              <a:spcBef>
                <a:spcPct val="0"/>
              </a:spcBef>
            </a:pPr>
            <a:r>
              <a:rPr lang="en-US" sz="2329">
                <a:solidFill>
                  <a:srgbClr val="FFFFFF"/>
                </a:solidFill>
                <a:latin typeface="Monda"/>
                <a:ea typeface="Monda"/>
                <a:cs typeface="Monda"/>
                <a:sym typeface="Monda"/>
              </a:rPr>
              <a:t>2 BHK</a:t>
            </a:r>
          </a:p>
        </p:txBody>
      </p:sp>
      <p:sp>
        <p:nvSpPr>
          <p:cNvPr id="35" name="TextBox 35"/>
          <p:cNvSpPr txBox="1"/>
          <p:nvPr/>
        </p:nvSpPr>
        <p:spPr>
          <a:xfrm>
            <a:off x="3093244" y="8029643"/>
            <a:ext cx="5086663" cy="363837"/>
          </a:xfrm>
          <a:prstGeom prst="rect">
            <a:avLst/>
          </a:prstGeom>
        </p:spPr>
        <p:txBody>
          <a:bodyPr lIns="0" tIns="0" rIns="0" bIns="0" rtlCol="0" anchor="t">
            <a:spAutoFit/>
          </a:bodyPr>
          <a:lstStyle/>
          <a:p>
            <a:pPr algn="ctr">
              <a:lnSpc>
                <a:spcPts val="3048"/>
              </a:lnSpc>
              <a:spcBef>
                <a:spcPct val="0"/>
              </a:spcBef>
            </a:pPr>
            <a:r>
              <a:rPr lang="en-US" sz="2177" b="1">
                <a:solidFill>
                  <a:srgbClr val="FFFFFF"/>
                </a:solidFill>
                <a:latin typeface="Monda Bold"/>
                <a:ea typeface="Monda Bold"/>
                <a:cs typeface="Monda Bold"/>
                <a:sym typeface="Monda Bold"/>
              </a:rPr>
              <a:t>4 BEDROOMS</a:t>
            </a:r>
          </a:p>
        </p:txBody>
      </p:sp>
      <p:sp>
        <p:nvSpPr>
          <p:cNvPr id="36" name="TextBox 36"/>
          <p:cNvSpPr txBox="1"/>
          <p:nvPr/>
        </p:nvSpPr>
        <p:spPr>
          <a:xfrm>
            <a:off x="13286977" y="6586454"/>
            <a:ext cx="4540765" cy="392091"/>
          </a:xfrm>
          <a:prstGeom prst="rect">
            <a:avLst/>
          </a:prstGeom>
        </p:spPr>
        <p:txBody>
          <a:bodyPr lIns="0" tIns="0" rIns="0" bIns="0" rtlCol="0" anchor="t">
            <a:spAutoFit/>
          </a:bodyPr>
          <a:lstStyle/>
          <a:p>
            <a:pPr algn="ctr">
              <a:lnSpc>
                <a:spcPts val="3246"/>
              </a:lnSpc>
              <a:spcBef>
                <a:spcPct val="0"/>
              </a:spcBef>
            </a:pPr>
            <a:r>
              <a:rPr lang="en-US" sz="2319" b="1">
                <a:solidFill>
                  <a:srgbClr val="FFFFFF"/>
                </a:solidFill>
                <a:latin typeface="Monda Bold"/>
                <a:ea typeface="Monda Bold"/>
                <a:cs typeface="Monda Bold"/>
                <a:sym typeface="Monda Bold"/>
              </a:rPr>
              <a:t>BEDROOMS</a:t>
            </a:r>
          </a:p>
        </p:txBody>
      </p:sp>
      <p:sp>
        <p:nvSpPr>
          <p:cNvPr id="37" name="TextBox 37"/>
          <p:cNvSpPr txBox="1"/>
          <p:nvPr/>
        </p:nvSpPr>
        <p:spPr>
          <a:xfrm>
            <a:off x="13323960" y="7317692"/>
            <a:ext cx="4165159" cy="398082"/>
          </a:xfrm>
          <a:prstGeom prst="rect">
            <a:avLst/>
          </a:prstGeom>
        </p:spPr>
        <p:txBody>
          <a:bodyPr lIns="0" tIns="0" rIns="0" bIns="0" rtlCol="0" anchor="t">
            <a:spAutoFit/>
          </a:bodyPr>
          <a:lstStyle/>
          <a:p>
            <a:pPr algn="ctr">
              <a:lnSpc>
                <a:spcPts val="3260"/>
              </a:lnSpc>
              <a:spcBef>
                <a:spcPct val="0"/>
              </a:spcBef>
            </a:pPr>
            <a:r>
              <a:rPr lang="en-US" sz="2329">
                <a:solidFill>
                  <a:srgbClr val="FFFFFF"/>
                </a:solidFill>
                <a:latin typeface="Monda"/>
                <a:ea typeface="Monda"/>
                <a:cs typeface="Monda"/>
                <a:sym typeface="Monda"/>
              </a:rPr>
              <a:t>2</a:t>
            </a:r>
          </a:p>
        </p:txBody>
      </p:sp>
      <p:sp>
        <p:nvSpPr>
          <p:cNvPr id="38" name="TextBox 38"/>
          <p:cNvSpPr txBox="1"/>
          <p:nvPr/>
        </p:nvSpPr>
        <p:spPr>
          <a:xfrm>
            <a:off x="12863208" y="8070470"/>
            <a:ext cx="5086663" cy="363837"/>
          </a:xfrm>
          <a:prstGeom prst="rect">
            <a:avLst/>
          </a:prstGeom>
        </p:spPr>
        <p:txBody>
          <a:bodyPr lIns="0" tIns="0" rIns="0" bIns="0" rtlCol="0" anchor="t">
            <a:spAutoFit/>
          </a:bodyPr>
          <a:lstStyle/>
          <a:p>
            <a:pPr algn="ctr">
              <a:lnSpc>
                <a:spcPts val="3048"/>
              </a:lnSpc>
              <a:spcBef>
                <a:spcPct val="0"/>
              </a:spcBef>
            </a:pPr>
            <a:r>
              <a:rPr lang="en-US" sz="2177" b="1">
                <a:solidFill>
                  <a:srgbClr val="FFFFFF"/>
                </a:solidFill>
                <a:latin typeface="Monda Bold"/>
                <a:ea typeface="Monda Bold"/>
                <a:cs typeface="Monda Bold"/>
                <a:sym typeface="Monda Bold"/>
              </a:rPr>
              <a:t>4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0" y="0"/>
            <a:ext cx="18288000" cy="2238140"/>
            <a:chOff x="0" y="0"/>
            <a:chExt cx="4816593" cy="589469"/>
          </a:xfrm>
        </p:grpSpPr>
        <p:sp>
          <p:nvSpPr>
            <p:cNvPr id="4" name="Freeform 4"/>
            <p:cNvSpPr/>
            <p:nvPr/>
          </p:nvSpPr>
          <p:spPr>
            <a:xfrm>
              <a:off x="0" y="0"/>
              <a:ext cx="4816592" cy="589469"/>
            </a:xfrm>
            <a:custGeom>
              <a:avLst/>
              <a:gdLst/>
              <a:ahLst/>
              <a:cxnLst/>
              <a:rect l="l" t="t" r="r" b="b"/>
              <a:pathLst>
                <a:path w="4816592" h="589469">
                  <a:moveTo>
                    <a:pt x="21590" y="0"/>
                  </a:moveTo>
                  <a:lnTo>
                    <a:pt x="4795002" y="0"/>
                  </a:lnTo>
                  <a:cubicBezTo>
                    <a:pt x="4800728" y="0"/>
                    <a:pt x="4806220" y="2275"/>
                    <a:pt x="4810269" y="6324"/>
                  </a:cubicBezTo>
                  <a:cubicBezTo>
                    <a:pt x="4814318" y="10372"/>
                    <a:pt x="4816592" y="15864"/>
                    <a:pt x="4816592" y="21590"/>
                  </a:cubicBezTo>
                  <a:lnTo>
                    <a:pt x="4816592" y="567879"/>
                  </a:lnTo>
                  <a:cubicBezTo>
                    <a:pt x="4816592" y="579803"/>
                    <a:pt x="4806926" y="589469"/>
                    <a:pt x="4795002" y="589469"/>
                  </a:cubicBezTo>
                  <a:lnTo>
                    <a:pt x="21590" y="589469"/>
                  </a:lnTo>
                  <a:cubicBezTo>
                    <a:pt x="15864" y="589469"/>
                    <a:pt x="10372" y="587194"/>
                    <a:pt x="6324" y="583145"/>
                  </a:cubicBezTo>
                  <a:cubicBezTo>
                    <a:pt x="2275" y="579096"/>
                    <a:pt x="0" y="573605"/>
                    <a:pt x="0" y="567879"/>
                  </a:cubicBezTo>
                  <a:lnTo>
                    <a:pt x="0" y="21590"/>
                  </a:lnTo>
                  <a:cubicBezTo>
                    <a:pt x="0" y="9666"/>
                    <a:pt x="9666" y="0"/>
                    <a:pt x="21590" y="0"/>
                  </a:cubicBezTo>
                  <a:close/>
                </a:path>
              </a:pathLst>
            </a:custGeom>
            <a:solidFill>
              <a:srgbClr val="363E36">
                <a:alpha val="80784"/>
              </a:srgbClr>
            </a:solidFill>
            <a:ln w="57150" cap="rnd">
              <a:solidFill>
                <a:srgbClr val="000000">
                  <a:alpha val="80784"/>
                </a:srgbClr>
              </a:solidFill>
              <a:prstDash val="solid"/>
              <a:round/>
            </a:ln>
          </p:spPr>
        </p:sp>
        <p:sp>
          <p:nvSpPr>
            <p:cNvPr id="5" name="TextBox 5"/>
            <p:cNvSpPr txBox="1"/>
            <p:nvPr/>
          </p:nvSpPr>
          <p:spPr>
            <a:xfrm>
              <a:off x="0" y="-47625"/>
              <a:ext cx="4816593" cy="637094"/>
            </a:xfrm>
            <a:prstGeom prst="rect">
              <a:avLst/>
            </a:prstGeom>
          </p:spPr>
          <p:txBody>
            <a:bodyPr lIns="50800" tIns="50800" rIns="50800" bIns="50800" rtlCol="0" anchor="ctr"/>
            <a:lstStyle/>
            <a:p>
              <a:pPr algn="ctr">
                <a:lnSpc>
                  <a:spcPts val="3220"/>
                </a:lnSpc>
              </a:pPr>
              <a:endParaRPr/>
            </a:p>
          </p:txBody>
        </p:sp>
      </p:grpSp>
      <p:grpSp>
        <p:nvGrpSpPr>
          <p:cNvPr id="6" name="Group 6"/>
          <p:cNvGrpSpPr/>
          <p:nvPr/>
        </p:nvGrpSpPr>
        <p:grpSpPr>
          <a:xfrm>
            <a:off x="190141" y="2746024"/>
            <a:ext cx="17907717" cy="7169698"/>
            <a:chOff x="0" y="0"/>
            <a:chExt cx="4716436" cy="1888316"/>
          </a:xfrm>
        </p:grpSpPr>
        <p:sp>
          <p:nvSpPr>
            <p:cNvPr id="7" name="Freeform 7"/>
            <p:cNvSpPr/>
            <p:nvPr/>
          </p:nvSpPr>
          <p:spPr>
            <a:xfrm>
              <a:off x="0" y="0"/>
              <a:ext cx="4716436" cy="1888316"/>
            </a:xfrm>
            <a:custGeom>
              <a:avLst/>
              <a:gdLst/>
              <a:ahLst/>
              <a:cxnLst/>
              <a:rect l="l" t="t" r="r" b="b"/>
              <a:pathLst>
                <a:path w="4716436" h="1888316">
                  <a:moveTo>
                    <a:pt x="22048" y="0"/>
                  </a:moveTo>
                  <a:lnTo>
                    <a:pt x="4694387" y="0"/>
                  </a:lnTo>
                  <a:cubicBezTo>
                    <a:pt x="4700235" y="0"/>
                    <a:pt x="4705843" y="2323"/>
                    <a:pt x="4709978" y="6458"/>
                  </a:cubicBezTo>
                  <a:cubicBezTo>
                    <a:pt x="4714113" y="10593"/>
                    <a:pt x="4716436" y="16201"/>
                    <a:pt x="4716436" y="22048"/>
                  </a:cubicBezTo>
                  <a:lnTo>
                    <a:pt x="4716436" y="1866267"/>
                  </a:lnTo>
                  <a:cubicBezTo>
                    <a:pt x="4716436" y="1878444"/>
                    <a:pt x="4706564" y="1888316"/>
                    <a:pt x="4694387" y="1888316"/>
                  </a:cubicBezTo>
                  <a:lnTo>
                    <a:pt x="22048" y="1888316"/>
                  </a:lnTo>
                  <a:cubicBezTo>
                    <a:pt x="9871" y="1888316"/>
                    <a:pt x="0" y="1878444"/>
                    <a:pt x="0" y="1866267"/>
                  </a:cubicBezTo>
                  <a:lnTo>
                    <a:pt x="0" y="22048"/>
                  </a:lnTo>
                  <a:cubicBezTo>
                    <a:pt x="0" y="16201"/>
                    <a:pt x="2323" y="10593"/>
                    <a:pt x="6458" y="6458"/>
                  </a:cubicBezTo>
                  <a:cubicBezTo>
                    <a:pt x="10593" y="2323"/>
                    <a:pt x="16201" y="0"/>
                    <a:pt x="22048" y="0"/>
                  </a:cubicBezTo>
                  <a:close/>
                </a:path>
              </a:pathLst>
            </a:custGeom>
            <a:solidFill>
              <a:srgbClr val="363E36">
                <a:alpha val="80784"/>
              </a:srgbClr>
            </a:solidFill>
            <a:ln w="57150" cap="rnd">
              <a:solidFill>
                <a:srgbClr val="000000">
                  <a:alpha val="80784"/>
                </a:srgbClr>
              </a:solidFill>
              <a:prstDash val="solid"/>
              <a:round/>
            </a:ln>
          </p:spPr>
        </p:sp>
        <p:sp>
          <p:nvSpPr>
            <p:cNvPr id="8" name="TextBox 8"/>
            <p:cNvSpPr txBox="1"/>
            <p:nvPr/>
          </p:nvSpPr>
          <p:spPr>
            <a:xfrm>
              <a:off x="0" y="-47625"/>
              <a:ext cx="4716436" cy="1935941"/>
            </a:xfrm>
            <a:prstGeom prst="rect">
              <a:avLst/>
            </a:prstGeom>
          </p:spPr>
          <p:txBody>
            <a:bodyPr lIns="50800" tIns="50800" rIns="50800" bIns="50800" rtlCol="0" anchor="ctr"/>
            <a:lstStyle/>
            <a:p>
              <a:pPr algn="ctr">
                <a:lnSpc>
                  <a:spcPts val="3220"/>
                </a:lnSpc>
              </a:pPr>
              <a:endParaRPr/>
            </a:p>
          </p:txBody>
        </p:sp>
      </p:grpSp>
      <p:sp>
        <p:nvSpPr>
          <p:cNvPr id="9" name="TextBox 9"/>
          <p:cNvSpPr txBox="1"/>
          <p:nvPr/>
        </p:nvSpPr>
        <p:spPr>
          <a:xfrm>
            <a:off x="0" y="358678"/>
            <a:ext cx="18288000" cy="1368383"/>
          </a:xfrm>
          <a:prstGeom prst="rect">
            <a:avLst/>
          </a:prstGeom>
        </p:spPr>
        <p:txBody>
          <a:bodyPr lIns="0" tIns="0" rIns="0" bIns="0" rtlCol="0" anchor="t">
            <a:spAutoFit/>
          </a:bodyPr>
          <a:lstStyle/>
          <a:p>
            <a:pPr algn="l">
              <a:lnSpc>
                <a:spcPts val="11200"/>
              </a:lnSpc>
              <a:spcBef>
                <a:spcPct val="0"/>
              </a:spcBef>
            </a:pPr>
            <a:r>
              <a:rPr lang="en-US" sz="8000" b="1" u="sng">
                <a:solidFill>
                  <a:srgbClr val="FFFFFF"/>
                </a:solidFill>
                <a:latin typeface="Monda Bold"/>
                <a:ea typeface="Monda Bold"/>
                <a:cs typeface="Monda Bold"/>
                <a:sym typeface="Monda Bold"/>
              </a:rPr>
              <a:t>FEATURE ENGINEERING</a:t>
            </a:r>
          </a:p>
        </p:txBody>
      </p:sp>
      <p:sp>
        <p:nvSpPr>
          <p:cNvPr id="10" name="TextBox 10"/>
          <p:cNvSpPr txBox="1"/>
          <p:nvPr/>
        </p:nvSpPr>
        <p:spPr>
          <a:xfrm>
            <a:off x="190141" y="3396311"/>
            <a:ext cx="17907717" cy="5719183"/>
          </a:xfrm>
          <a:prstGeom prst="rect">
            <a:avLst/>
          </a:prstGeom>
        </p:spPr>
        <p:txBody>
          <a:bodyPr lIns="0" tIns="0" rIns="0" bIns="0" rtlCol="0" anchor="t">
            <a:spAutoFit/>
          </a:bodyPr>
          <a:lstStyle/>
          <a:p>
            <a:pPr marL="777238" lvl="1" indent="-388619" algn="l">
              <a:lnSpc>
                <a:spcPts val="5039"/>
              </a:lnSpc>
              <a:buFont typeface="Arial"/>
              <a:buChar char="•"/>
            </a:pPr>
            <a:r>
              <a:rPr lang="en-US" sz="3599" b="1">
                <a:solidFill>
                  <a:srgbClr val="FFFFFF"/>
                </a:solidFill>
                <a:latin typeface="Monda Bold"/>
                <a:ea typeface="Monda Bold"/>
                <a:cs typeface="Monda Bold"/>
                <a:sym typeface="Monda Bold"/>
              </a:rPr>
              <a:t>FEATURE ENGINEERING IS THE PROCESS OF USING DOMAIN KNOWLEDGE TO EXTRACT FEATURES FROM RAW DATA VIA DATA MINING TECHNIQUES. THESE FEATURES CAN BE USED TO IMPROVE THE PERFORMANCE OF MACHINE LEARNING ALGORITHMS. FEATURE ENGINEERING CAN BE CONSIDERED AS APPLIED MACHINE LEARNING ITSELF. </a:t>
            </a:r>
          </a:p>
          <a:p>
            <a:pPr marL="777238" lvl="1" indent="-388619" algn="l">
              <a:lnSpc>
                <a:spcPts val="5039"/>
              </a:lnSpc>
              <a:spcBef>
                <a:spcPct val="0"/>
              </a:spcBef>
              <a:buFont typeface="Arial"/>
              <a:buChar char="•"/>
            </a:pPr>
            <a:r>
              <a:rPr lang="en-US" sz="3599" b="1">
                <a:solidFill>
                  <a:srgbClr val="FFFFFF"/>
                </a:solidFill>
                <a:latin typeface="Monda Bold"/>
                <a:ea typeface="Monda Bold"/>
                <a:cs typeface="Monda Bold"/>
                <a:sym typeface="Monda Bold"/>
              </a:rPr>
              <a:t>Dimensionality reduction techniques are used in our dataset to reduce those rows who are not very much important to decide the house price.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1058</Words>
  <Application>Microsoft Office PowerPoint</Application>
  <PresentationFormat>Custom</PresentationFormat>
  <Paragraphs>123</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Monda</vt:lpstr>
      <vt:lpstr>Monda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Elegant Presentation</dc:title>
  <cp:lastModifiedBy>vivek kumar</cp:lastModifiedBy>
  <cp:revision>3</cp:revision>
  <dcterms:created xsi:type="dcterms:W3CDTF">2006-08-16T00:00:00Z</dcterms:created>
  <dcterms:modified xsi:type="dcterms:W3CDTF">2025-04-14T05:31:01Z</dcterms:modified>
  <dc:identifier>DAGkasDzsSQ</dc:identifier>
</cp:coreProperties>
</file>